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xml" ContentType="application/vnd.openxmlformats-officedocument.presentationml.tags+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notesSlides/notesSlide41.xml" ContentType="application/vnd.openxmlformats-officedocument.presentationml.notesSlide+xml"/>
  <Override PartName="/ppt/tags/tag22.xml" ContentType="application/vnd.openxmlformats-officedocument.presentationml.tags+xml"/>
  <Override PartName="/ppt/notesSlides/notesSlide42.xml" ContentType="application/vnd.openxmlformats-officedocument.presentationml.notesSlide+xml"/>
  <Override PartName="/ppt/tags/tag2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312" r:id="rId4"/>
    <p:sldId id="264" r:id="rId5"/>
    <p:sldId id="265" r:id="rId6"/>
    <p:sldId id="266" r:id="rId7"/>
    <p:sldId id="267" r:id="rId8"/>
    <p:sldId id="263" r:id="rId9"/>
    <p:sldId id="268" r:id="rId10"/>
    <p:sldId id="270" r:id="rId11"/>
    <p:sldId id="271" r:id="rId12"/>
    <p:sldId id="272" r:id="rId13"/>
    <p:sldId id="274" r:id="rId14"/>
    <p:sldId id="280" r:id="rId15"/>
    <p:sldId id="281" r:id="rId16"/>
    <p:sldId id="273" r:id="rId17"/>
    <p:sldId id="282" r:id="rId18"/>
    <p:sldId id="284" r:id="rId19"/>
    <p:sldId id="285" r:id="rId20"/>
    <p:sldId id="286" r:id="rId21"/>
    <p:sldId id="287" r:id="rId22"/>
    <p:sldId id="275" r:id="rId23"/>
    <p:sldId id="288" r:id="rId24"/>
    <p:sldId id="289" r:id="rId25"/>
    <p:sldId id="290" r:id="rId26"/>
    <p:sldId id="291" r:id="rId27"/>
    <p:sldId id="292" r:id="rId28"/>
    <p:sldId id="293" r:id="rId29"/>
    <p:sldId id="295" r:id="rId30"/>
    <p:sldId id="297" r:id="rId31"/>
    <p:sldId id="296" r:id="rId32"/>
    <p:sldId id="298" r:id="rId33"/>
    <p:sldId id="299" r:id="rId34"/>
    <p:sldId id="300" r:id="rId35"/>
    <p:sldId id="301" r:id="rId36"/>
    <p:sldId id="302" r:id="rId37"/>
    <p:sldId id="308" r:id="rId38"/>
    <p:sldId id="303" r:id="rId39"/>
    <p:sldId id="305" r:id="rId40"/>
    <p:sldId id="304" r:id="rId41"/>
    <p:sldId id="262" r:id="rId42"/>
    <p:sldId id="306" r:id="rId43"/>
    <p:sldId id="309" r:id="rId44"/>
    <p:sldId id="310" r:id="rId45"/>
    <p:sldId id="311"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D0C4EC-A80A-4ABB-BD54-4355B6C3A9A6}">
          <p14:sldIdLst>
            <p14:sldId id="256"/>
          </p14:sldIdLst>
        </p14:section>
        <p14:section name="Overview (Ch1)" id="{50A422D4-32AC-4025-B583-2A85105317A8}">
          <p14:sldIdLst>
            <p14:sldId id="257"/>
            <p14:sldId id="312"/>
            <p14:sldId id="264"/>
            <p14:sldId id="265"/>
            <p14:sldId id="266"/>
            <p14:sldId id="267"/>
          </p14:sldIdLst>
        </p14:section>
        <p14:section name="Comparative Analysis (Ch2)" id="{EC1D8319-4B19-4FCF-9C41-B7F4162ED853}">
          <p14:sldIdLst>
            <p14:sldId id="263"/>
            <p14:sldId id="268"/>
            <p14:sldId id="270"/>
            <p14:sldId id="271"/>
            <p14:sldId id="272"/>
            <p14:sldId id="274"/>
            <p14:sldId id="280"/>
            <p14:sldId id="281"/>
            <p14:sldId id="273"/>
            <p14:sldId id="282"/>
            <p14:sldId id="284"/>
            <p14:sldId id="285"/>
            <p14:sldId id="286"/>
            <p14:sldId id="287"/>
          </p14:sldIdLst>
        </p14:section>
        <p14:section name="Stochastic Maps (Ch3)" id="{999743A2-6022-404F-B835-C7F81427D4B1}">
          <p14:sldIdLst>
            <p14:sldId id="275"/>
            <p14:sldId id="288"/>
            <p14:sldId id="289"/>
            <p14:sldId id="290"/>
            <p14:sldId id="291"/>
            <p14:sldId id="292"/>
            <p14:sldId id="293"/>
            <p14:sldId id="295"/>
            <p14:sldId id="297"/>
            <p14:sldId id="296"/>
          </p14:sldIdLst>
        </p14:section>
        <p14:section name="Finite Data (Ch4)" id="{66437570-DE03-4BFA-BF08-FB2C723A37F9}">
          <p14:sldIdLst>
            <p14:sldId id="298"/>
            <p14:sldId id="299"/>
            <p14:sldId id="300"/>
            <p14:sldId id="301"/>
            <p14:sldId id="302"/>
            <p14:sldId id="308"/>
            <p14:sldId id="303"/>
            <p14:sldId id="305"/>
            <p14:sldId id="304"/>
            <p14:sldId id="262"/>
            <p14:sldId id="306"/>
            <p14:sldId id="309"/>
            <p14:sldId id="310"/>
          </p14:sldIdLst>
        </p14:section>
        <p14:section name="Conclusion" id="{E65EAF5C-6BBB-4728-9539-7CF8BDD62D69}">
          <p14:sldIdLst>
            <p14:sldId id="311"/>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61222" autoAdjust="0"/>
  </p:normalViewPr>
  <p:slideViewPr>
    <p:cSldViewPr snapToGrid="0">
      <p:cViewPr varScale="1">
        <p:scale>
          <a:sx n="66" d="100"/>
          <a:sy n="66" d="100"/>
        </p:scale>
        <p:origin x="1260" y="66"/>
      </p:cViewPr>
      <p:guideLst/>
    </p:cSldViewPr>
  </p:slideViewPr>
  <p:notesTextViewPr>
    <p:cViewPr>
      <p:scale>
        <a:sx n="1" d="1"/>
        <a:sy n="1" d="1"/>
      </p:scale>
      <p:origin x="0" y="0"/>
    </p:cViewPr>
  </p:notesTextViewPr>
  <p:sorterViewPr>
    <p:cViewPr>
      <p:scale>
        <a:sx n="100" d="100"/>
        <a:sy n="100" d="100"/>
      </p:scale>
      <p:origin x="0" y="-86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EA57C-CB53-483A-8291-17D0CAA189A8}"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3C124-2451-4435-B0D0-8A2C87205202}" type="slidenum">
              <a:rPr lang="en-US" smtClean="0"/>
              <a:t>‹#›</a:t>
            </a:fld>
            <a:endParaRPr lang="en-US"/>
          </a:p>
        </p:txBody>
      </p:sp>
    </p:spTree>
    <p:extLst>
      <p:ext uri="{BB962C8B-B14F-4D97-AF65-F5344CB8AC3E}">
        <p14:creationId xmlns:p14="http://schemas.microsoft.com/office/powerpoint/2010/main" val="346965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Tian Yu Yen. </a:t>
            </a:r>
          </a:p>
          <a:p>
            <a:endParaRPr lang="en-US" dirty="0"/>
          </a:p>
          <a:p>
            <a:r>
              <a:rPr lang="en-US" dirty="0"/>
              <a:t>I want to thank you all for coming to my dissertation defense today.</a:t>
            </a:r>
          </a:p>
          <a:p>
            <a:endParaRPr lang="en-US" dirty="0"/>
          </a:p>
          <a:p>
            <a:r>
              <a:rPr lang="en-US" dirty="0"/>
              <a:t>Today I am going to be discussing my work on analyzing stochastic uncertainty for data-consistent approaches to inverse problems.</a:t>
            </a:r>
          </a:p>
        </p:txBody>
      </p:sp>
      <p:sp>
        <p:nvSpPr>
          <p:cNvPr id="4" name="Slide Number Placeholder 3"/>
          <p:cNvSpPr>
            <a:spLocks noGrp="1"/>
          </p:cNvSpPr>
          <p:nvPr>
            <p:ph type="sldNum" sz="quarter" idx="5"/>
          </p:nvPr>
        </p:nvSpPr>
        <p:spPr/>
        <p:txBody>
          <a:bodyPr/>
          <a:lstStyle/>
          <a:p>
            <a:fld id="{7A03C124-2451-4435-B0D0-8A2C87205202}" type="slidenum">
              <a:rPr lang="en-US" smtClean="0"/>
              <a:t>1</a:t>
            </a:fld>
            <a:endParaRPr lang="en-US"/>
          </a:p>
        </p:txBody>
      </p:sp>
    </p:spTree>
    <p:extLst>
      <p:ext uri="{BB962C8B-B14F-4D97-AF65-F5344CB8AC3E}">
        <p14:creationId xmlns:p14="http://schemas.microsoft.com/office/powerpoint/2010/main" val="77673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density…</a:t>
            </a:r>
          </a:p>
          <a:p>
            <a:endParaRPr lang="en-US" dirty="0"/>
          </a:p>
          <a:p>
            <a:r>
              <a:rPr lang="en-US" dirty="0"/>
              <a:t>The update is stable… proved in the dissertation.</a:t>
            </a:r>
          </a:p>
        </p:txBody>
      </p:sp>
      <p:sp>
        <p:nvSpPr>
          <p:cNvPr id="4" name="Slide Number Placeholder 3"/>
          <p:cNvSpPr>
            <a:spLocks noGrp="1"/>
          </p:cNvSpPr>
          <p:nvPr>
            <p:ph type="sldNum" sz="quarter" idx="5"/>
          </p:nvPr>
        </p:nvSpPr>
        <p:spPr/>
        <p:txBody>
          <a:bodyPr/>
          <a:lstStyle/>
          <a:p>
            <a:fld id="{7A03C124-2451-4435-B0D0-8A2C87205202}" type="slidenum">
              <a:rPr lang="en-US" smtClean="0"/>
              <a:t>10</a:t>
            </a:fld>
            <a:endParaRPr lang="en-US"/>
          </a:p>
        </p:txBody>
      </p:sp>
    </p:spTree>
    <p:extLst>
      <p:ext uri="{BB962C8B-B14F-4D97-AF65-F5344CB8AC3E}">
        <p14:creationId xmlns:p14="http://schemas.microsoft.com/office/powerpoint/2010/main" val="401141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density chosen…</a:t>
            </a:r>
          </a:p>
          <a:p>
            <a:endParaRPr lang="en-US" dirty="0"/>
          </a:p>
          <a:p>
            <a:r>
              <a:rPr lang="en-US" dirty="0"/>
              <a:t>Only influences the update in directions uninformed by the data.</a:t>
            </a:r>
          </a:p>
          <a:p>
            <a:endParaRPr lang="en-US" dirty="0"/>
          </a:p>
          <a:p>
            <a:r>
              <a:rPr lang="en-US" dirty="0"/>
              <a:t>For the wobbly-plate example, we show in the dissertation using eigenvalue decomposition, that this direction is the data-informed direction for one of the sensors. </a:t>
            </a:r>
          </a:p>
          <a:p>
            <a:r>
              <a:rPr lang="en-US" dirty="0"/>
              <a:t>Thus, only in the orthogonal direction does the initial distribution influence the update.</a:t>
            </a:r>
          </a:p>
          <a:p>
            <a:endParaRPr lang="en-US" dirty="0"/>
          </a:p>
          <a:p>
            <a:r>
              <a:rPr lang="en-US" dirty="0"/>
              <a:t>Finally, one of the other main considerations for choosing the initial density is that it must be chosen to satisfy the predictability assumption (which we will discuss momentarily).</a:t>
            </a:r>
          </a:p>
        </p:txBody>
      </p:sp>
      <p:sp>
        <p:nvSpPr>
          <p:cNvPr id="4" name="Slide Number Placeholder 3"/>
          <p:cNvSpPr>
            <a:spLocks noGrp="1"/>
          </p:cNvSpPr>
          <p:nvPr>
            <p:ph type="sldNum" sz="quarter" idx="5"/>
          </p:nvPr>
        </p:nvSpPr>
        <p:spPr/>
        <p:txBody>
          <a:bodyPr/>
          <a:lstStyle/>
          <a:p>
            <a:fld id="{7A03C124-2451-4435-B0D0-8A2C87205202}" type="slidenum">
              <a:rPr lang="en-US" smtClean="0"/>
              <a:t>11</a:t>
            </a:fld>
            <a:endParaRPr lang="en-US"/>
          </a:p>
        </p:txBody>
      </p:sp>
    </p:spTree>
    <p:extLst>
      <p:ext uri="{BB962C8B-B14F-4D97-AF65-F5344CB8AC3E}">
        <p14:creationId xmlns:p14="http://schemas.microsoft.com/office/powerpoint/2010/main" val="1090183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predicted distribution is determined or computed from the initial density. It is the push-forward measure of the initial and is constructed by solving a forward UQ problem.</a:t>
            </a:r>
          </a:p>
          <a:p>
            <a:endParaRPr lang="en-US" dirty="0"/>
          </a:p>
          <a:p>
            <a:r>
              <a:rPr lang="en-US" dirty="0"/>
              <a:t>The initial needs to be chosen so that the predicted distribution satisfies the predictability. Essentially, what this means is that… FOR ANY DATA VALUE… </a:t>
            </a:r>
          </a:p>
          <a:p>
            <a:r>
              <a:rPr lang="en-US" dirty="0"/>
              <a:t>with positive probability of being observed, our model should also assign that data value with positive probability. We need to be able to predict what we observe.</a:t>
            </a:r>
          </a:p>
          <a:p>
            <a:endParaRPr lang="en-US" dirty="0"/>
          </a:p>
          <a:p>
            <a:r>
              <a:rPr lang="en-US" dirty="0"/>
              <a:t>For instance in the wobbly-plate example, we show the “update” determined using two different initial densities.</a:t>
            </a:r>
          </a:p>
          <a:p>
            <a:pPr marL="171450" indent="-171450">
              <a:buFont typeface="Arial" panose="020B0604020202020204" pitchFamily="34" charset="0"/>
              <a:buChar char="•"/>
            </a:pPr>
            <a:r>
              <a:rPr lang="en-US" dirty="0"/>
              <a:t>In the top row… the support of predict contains support of observed</a:t>
            </a:r>
          </a:p>
          <a:p>
            <a:pPr marL="171450" indent="-171450">
              <a:buFont typeface="Arial" panose="020B0604020202020204" pitchFamily="34" charset="0"/>
              <a:buChar char="•"/>
            </a:pPr>
            <a:r>
              <a:rPr lang="en-US" dirty="0"/>
              <a:t>In the bottom row… observe 6 to 8 with positive probability but we predict such observations with 0 probability</a:t>
            </a:r>
          </a:p>
          <a:p>
            <a:endParaRPr lang="en-US" dirty="0"/>
          </a:p>
          <a:p>
            <a:r>
              <a:rPr lang="en-US" dirty="0"/>
              <a:t>In practice, the predicted distribution is approximated... Previous work shows that predicted density is stable with respect to such approximations.</a:t>
            </a:r>
          </a:p>
          <a:p>
            <a:r>
              <a:rPr lang="en-US" dirty="0"/>
              <a:t>Most of the computational effort...</a:t>
            </a:r>
          </a:p>
        </p:txBody>
      </p:sp>
      <p:sp>
        <p:nvSpPr>
          <p:cNvPr id="4" name="Slide Number Placeholder 3"/>
          <p:cNvSpPr>
            <a:spLocks noGrp="1"/>
          </p:cNvSpPr>
          <p:nvPr>
            <p:ph type="sldNum" sz="quarter" idx="5"/>
          </p:nvPr>
        </p:nvSpPr>
        <p:spPr/>
        <p:txBody>
          <a:bodyPr/>
          <a:lstStyle/>
          <a:p>
            <a:fld id="{7A03C124-2451-4435-B0D0-8A2C87205202}" type="slidenum">
              <a:rPr lang="en-US" smtClean="0"/>
              <a:t>12</a:t>
            </a:fld>
            <a:endParaRPr lang="en-US"/>
          </a:p>
        </p:txBody>
      </p:sp>
    </p:spTree>
    <p:extLst>
      <p:ext uri="{BB962C8B-B14F-4D97-AF65-F5344CB8AC3E}">
        <p14:creationId xmlns:p14="http://schemas.microsoft.com/office/powerpoint/2010/main" val="3827403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at the DCI… Now let’s look at a Bayesian approach.</a:t>
            </a:r>
          </a:p>
          <a:p>
            <a:endParaRPr lang="en-US" dirty="0"/>
          </a:p>
          <a:p>
            <a:r>
              <a:rPr lang="en-US" dirty="0"/>
              <a:t>The Bayesian approach to the distribution problem requires using a hierarchical model.</a:t>
            </a:r>
          </a:p>
          <a:p>
            <a:endParaRPr lang="en-US" dirty="0"/>
          </a:p>
          <a:p>
            <a:r>
              <a:rPr lang="en-US" dirty="0"/>
              <a:t>Propose a parametric form for the prior distribution with unknown hyper-parameters: for example…</a:t>
            </a:r>
          </a:p>
          <a:p>
            <a:r>
              <a:rPr lang="en-US" dirty="0"/>
              <a:t>We then propose a prior distribution for the hyperparameters: for instance….</a:t>
            </a:r>
          </a:p>
          <a:p>
            <a:endParaRPr lang="en-US" dirty="0"/>
          </a:p>
          <a:p>
            <a:r>
              <a:rPr lang="en-US" dirty="0"/>
              <a:t>Determine the likelihood of observations given our prior parameters and use Bayesian inference to obtain posterior distribution.</a:t>
            </a:r>
          </a:p>
          <a:p>
            <a:r>
              <a:rPr lang="en-US" dirty="0"/>
              <a:t>This gives us an estimate of the hyperparameters (from the MAP point) which we can use to determine the distribution of lambda that we are interested in</a:t>
            </a:r>
          </a:p>
          <a:p>
            <a:r>
              <a:rPr lang="en-US" dirty="0"/>
              <a:t>We can measure the uncertainty of our distribution of lambda by using the posterior distribution of our hyperparameters.</a:t>
            </a:r>
          </a:p>
        </p:txBody>
      </p:sp>
      <p:sp>
        <p:nvSpPr>
          <p:cNvPr id="4" name="Slide Number Placeholder 3"/>
          <p:cNvSpPr>
            <a:spLocks noGrp="1"/>
          </p:cNvSpPr>
          <p:nvPr>
            <p:ph type="sldNum" sz="quarter" idx="5"/>
          </p:nvPr>
        </p:nvSpPr>
        <p:spPr/>
        <p:txBody>
          <a:bodyPr/>
          <a:lstStyle/>
          <a:p>
            <a:fld id="{7A03C124-2451-4435-B0D0-8A2C87205202}" type="slidenum">
              <a:rPr lang="en-US" smtClean="0"/>
              <a:t>13</a:t>
            </a:fld>
            <a:endParaRPr lang="en-US"/>
          </a:p>
        </p:txBody>
      </p:sp>
    </p:spTree>
    <p:extLst>
      <p:ext uri="{BB962C8B-B14F-4D97-AF65-F5344CB8AC3E}">
        <p14:creationId xmlns:p14="http://schemas.microsoft.com/office/powerpoint/2010/main" val="429301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here is what the posterior distribution of the hyperparameters (</a:t>
            </a:r>
            <a:r>
              <a:rPr lang="en-US" dirty="0" err="1"/>
              <a:t>mu,Sigma</a:t>
            </a:r>
            <a:r>
              <a:rPr lang="en-US" dirty="0"/>
              <a:t>) might look like.</a:t>
            </a:r>
          </a:p>
          <a:p>
            <a:endParaRPr lang="en-US" dirty="0"/>
          </a:p>
          <a:p>
            <a:r>
              <a:rPr lang="en-US" dirty="0"/>
              <a:t>Since the slope of the wobbly-plate is 2D, the average slope has two components (mu1,mu2). The covariance (i.e., how much the slope of the plate varies) will be a 2x2 symmetric matrix.</a:t>
            </a:r>
          </a:p>
          <a:p>
            <a:r>
              <a:rPr lang="en-US" dirty="0"/>
              <a:t>This figure on the left shows the prior and posterior distributions of each of these hyperparameter components.</a:t>
            </a:r>
          </a:p>
          <a:p>
            <a:r>
              <a:rPr lang="en-US" dirty="0"/>
              <a:t>We choose a prior that is fairly broad for each of the components.</a:t>
            </a:r>
          </a:p>
          <a:p>
            <a:r>
              <a:rPr lang="en-US" dirty="0"/>
              <a:t>As more observations are obtained, the uncertainty of these hyperparameter components are reduced and converge to the “MAP” or maximum-</a:t>
            </a:r>
            <a:r>
              <a:rPr lang="en-US" dirty="0" err="1"/>
              <a:t>aposteriori</a:t>
            </a:r>
            <a:r>
              <a:rPr lang="en-US" dirty="0"/>
              <a:t> estimates of the mean and covariance.</a:t>
            </a:r>
          </a:p>
        </p:txBody>
      </p:sp>
      <p:sp>
        <p:nvSpPr>
          <p:cNvPr id="4" name="Slide Number Placeholder 3"/>
          <p:cNvSpPr>
            <a:spLocks noGrp="1"/>
          </p:cNvSpPr>
          <p:nvPr>
            <p:ph type="sldNum" sz="quarter" idx="5"/>
          </p:nvPr>
        </p:nvSpPr>
        <p:spPr/>
        <p:txBody>
          <a:bodyPr/>
          <a:lstStyle/>
          <a:p>
            <a:fld id="{7A03C124-2451-4435-B0D0-8A2C87205202}" type="slidenum">
              <a:rPr lang="en-US" smtClean="0"/>
              <a:t>14</a:t>
            </a:fld>
            <a:endParaRPr lang="en-US"/>
          </a:p>
        </p:txBody>
      </p:sp>
    </p:spTree>
    <p:extLst>
      <p:ext uri="{BB962C8B-B14F-4D97-AF65-F5344CB8AC3E}">
        <p14:creationId xmlns:p14="http://schemas.microsoft.com/office/powerpoint/2010/main" val="3227138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plots of the distribution for the parameter of interest (the slope of the plate) using the MAP mean and covariance.</a:t>
            </a:r>
          </a:p>
          <a:p>
            <a:endParaRPr lang="en-US" dirty="0"/>
          </a:p>
          <a:p>
            <a:r>
              <a:rPr lang="en-US" dirty="0"/>
              <a:t>Notice that as the number of observations increases, the distribution of the parameter of interest converges towards a stable normal distribution with the appropriate mean and covariance.</a:t>
            </a:r>
          </a:p>
          <a:p>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15</a:t>
            </a:fld>
            <a:endParaRPr lang="en-US"/>
          </a:p>
        </p:txBody>
      </p:sp>
    </p:spTree>
    <p:extLst>
      <p:ext uri="{BB962C8B-B14F-4D97-AF65-F5344CB8AC3E}">
        <p14:creationId xmlns:p14="http://schemas.microsoft.com/office/powerpoint/2010/main" val="2323330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compare, compare…</a:t>
            </a:r>
          </a:p>
          <a:p>
            <a:endParaRPr lang="en-US" dirty="0"/>
          </a:p>
          <a:p>
            <a:r>
              <a:rPr lang="en-US" dirty="0"/>
              <a:t>The main computational cost for both methods is generally in evaluating the model Q(lambda), like a large-scale wildfire model or a complex set of differential equations in an engineering system.</a:t>
            </a:r>
          </a:p>
          <a:p>
            <a:endParaRPr lang="en-US" dirty="0"/>
          </a:p>
          <a:p>
            <a:r>
              <a:rPr lang="en-US" dirty="0"/>
              <a:t>In DCI, we need to evaluate Q(lambda) to construct the predicted distribution.</a:t>
            </a:r>
          </a:p>
          <a:p>
            <a:r>
              <a:rPr lang="en-US" dirty="0"/>
              <a:t>In Bayesian approach, we need to evaluate Q(lambda) to determine the likelihood of the data. </a:t>
            </a:r>
          </a:p>
          <a:p>
            <a:r>
              <a:rPr lang="en-US" dirty="0"/>
              <a:t>Because the Bayesian approach to the distribution is hierarchical in nature, this can be particularly expensive since samples must be taken of the hyperparameters in addition to the parameter of interest.</a:t>
            </a:r>
          </a:p>
        </p:txBody>
      </p:sp>
      <p:sp>
        <p:nvSpPr>
          <p:cNvPr id="4" name="Slide Number Placeholder 3"/>
          <p:cNvSpPr>
            <a:spLocks noGrp="1"/>
          </p:cNvSpPr>
          <p:nvPr>
            <p:ph type="sldNum" sz="quarter" idx="5"/>
          </p:nvPr>
        </p:nvSpPr>
        <p:spPr/>
        <p:txBody>
          <a:bodyPr/>
          <a:lstStyle/>
          <a:p>
            <a:fld id="{7A03C124-2451-4435-B0D0-8A2C87205202}" type="slidenum">
              <a:rPr lang="en-US" smtClean="0"/>
              <a:t>16</a:t>
            </a:fld>
            <a:endParaRPr lang="en-US"/>
          </a:p>
        </p:txBody>
      </p:sp>
    </p:spTree>
    <p:extLst>
      <p:ext uri="{BB962C8B-B14F-4D97-AF65-F5344CB8AC3E}">
        <p14:creationId xmlns:p14="http://schemas.microsoft.com/office/powerpoint/2010/main" val="1501657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parameter estimation problem.</a:t>
            </a:r>
          </a:p>
          <a:p>
            <a:r>
              <a:rPr lang="en-US" dirty="0"/>
              <a:t>Recall that in this problem, there is some true slope of the plate, lambda, but it is subject to epistemic uncertainty.</a:t>
            </a:r>
          </a:p>
          <a:p>
            <a:r>
              <a:rPr lang="en-US" dirty="0"/>
              <a:t>For instance, there may be additional noise in the measurement instruments which we can model.</a:t>
            </a:r>
          </a:p>
          <a:p>
            <a:r>
              <a:rPr lang="en-US" dirty="0"/>
              <a:t>We want to estimate this fixed-slope of the plate, but also determine the uncertainty in our estimations using probability distributions.</a:t>
            </a:r>
          </a:p>
          <a:p>
            <a:endParaRPr lang="en-US" dirty="0"/>
          </a:p>
          <a:p>
            <a:r>
              <a:rPr lang="en-US" dirty="0"/>
              <a:t>The Bayesian approach naturally solves this parameter estimation problem.</a:t>
            </a:r>
          </a:p>
          <a:p>
            <a:r>
              <a:rPr lang="en-US" dirty="0"/>
              <a:t>We treat the parameter of interest as a random variable…</a:t>
            </a:r>
          </a:p>
        </p:txBody>
      </p:sp>
      <p:sp>
        <p:nvSpPr>
          <p:cNvPr id="4" name="Slide Number Placeholder 3"/>
          <p:cNvSpPr>
            <a:spLocks noGrp="1"/>
          </p:cNvSpPr>
          <p:nvPr>
            <p:ph type="sldNum" sz="quarter" idx="5"/>
          </p:nvPr>
        </p:nvSpPr>
        <p:spPr/>
        <p:txBody>
          <a:bodyPr/>
          <a:lstStyle/>
          <a:p>
            <a:fld id="{7A03C124-2451-4435-B0D0-8A2C87205202}" type="slidenum">
              <a:rPr lang="en-US" smtClean="0"/>
              <a:t>17</a:t>
            </a:fld>
            <a:endParaRPr lang="en-US"/>
          </a:p>
        </p:txBody>
      </p:sp>
    </p:spTree>
    <p:extLst>
      <p:ext uri="{BB962C8B-B14F-4D97-AF65-F5344CB8AC3E}">
        <p14:creationId xmlns:p14="http://schemas.microsoft.com/office/powerpoint/2010/main" val="66464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plots of the posterior distribution for this model as n increases.</a:t>
            </a:r>
          </a:p>
          <a:p>
            <a:r>
              <a:rPr lang="en-US" dirty="0"/>
              <a:t>The red point is the true value of the fixed slope.</a:t>
            </a:r>
          </a:p>
          <a:p>
            <a:endParaRPr lang="en-US" dirty="0"/>
          </a:p>
          <a:p>
            <a:r>
              <a:rPr lang="en-US" dirty="0"/>
              <a:t>Notice that as the number of observations increases, the uncertainty in the posterior distribution decreases and the center of the posterior distribution (the MAP point) gets closer to the true value of the fixed slope.</a:t>
            </a:r>
          </a:p>
        </p:txBody>
      </p:sp>
      <p:sp>
        <p:nvSpPr>
          <p:cNvPr id="4" name="Slide Number Placeholder 3"/>
          <p:cNvSpPr>
            <a:spLocks noGrp="1"/>
          </p:cNvSpPr>
          <p:nvPr>
            <p:ph type="sldNum" sz="quarter" idx="5"/>
          </p:nvPr>
        </p:nvSpPr>
        <p:spPr/>
        <p:txBody>
          <a:bodyPr/>
          <a:lstStyle/>
          <a:p>
            <a:fld id="{7A03C124-2451-4435-B0D0-8A2C87205202}" type="slidenum">
              <a:rPr lang="en-US" smtClean="0"/>
              <a:t>18</a:t>
            </a:fld>
            <a:endParaRPr lang="en-US"/>
          </a:p>
        </p:txBody>
      </p:sp>
    </p:spTree>
    <p:extLst>
      <p:ext uri="{BB962C8B-B14F-4D97-AF65-F5344CB8AC3E}">
        <p14:creationId xmlns:p14="http://schemas.microsoft.com/office/powerpoint/2010/main" val="908135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DCI approach to the parameter estimation problem.</a:t>
            </a:r>
          </a:p>
          <a:p>
            <a:endParaRPr lang="en-US" dirty="0"/>
          </a:p>
          <a:p>
            <a:r>
              <a:rPr lang="en-US" dirty="0"/>
              <a:t>To apply DCI to parameter estimation, one thing we can do is to propose a new quantity of interest: instead of looking at individual observations (as the Bayesian case), we look at the distribution of sample means as the quantity of interest.</a:t>
            </a:r>
          </a:p>
          <a:p>
            <a:r>
              <a:rPr lang="en-US" dirty="0"/>
              <a:t>Similar to the Bayesian case, we treat the slope of the plate as a random variable.</a:t>
            </a:r>
          </a:p>
          <a:p>
            <a:r>
              <a:rPr lang="en-US" dirty="0"/>
              <a:t>Now we use the distribution of sample means (bar-q) as the observed distribution and determine the DCI update as before.</a:t>
            </a:r>
          </a:p>
          <a:p>
            <a:endParaRPr lang="en-US" dirty="0"/>
          </a:p>
          <a:p>
            <a:r>
              <a:rPr lang="en-US" dirty="0"/>
              <a:t>This produces updated densities which converge towards the true slope of the plate solution (as the sample mean converges to the true solution).</a:t>
            </a:r>
          </a:p>
          <a:p>
            <a:r>
              <a:rPr lang="en-US" dirty="0"/>
              <a:t>The MUD point can be used as the best estimate of the slope and the uncertainty can be measured using the updated probability distribution.</a:t>
            </a:r>
          </a:p>
        </p:txBody>
      </p:sp>
      <p:sp>
        <p:nvSpPr>
          <p:cNvPr id="4" name="Slide Number Placeholder 3"/>
          <p:cNvSpPr>
            <a:spLocks noGrp="1"/>
          </p:cNvSpPr>
          <p:nvPr>
            <p:ph type="sldNum" sz="quarter" idx="5"/>
          </p:nvPr>
        </p:nvSpPr>
        <p:spPr/>
        <p:txBody>
          <a:bodyPr/>
          <a:lstStyle/>
          <a:p>
            <a:fld id="{7A03C124-2451-4435-B0D0-8A2C87205202}" type="slidenum">
              <a:rPr lang="en-US" smtClean="0"/>
              <a:t>19</a:t>
            </a:fld>
            <a:endParaRPr lang="en-US"/>
          </a:p>
        </p:txBody>
      </p:sp>
    </p:spTree>
    <p:extLst>
      <p:ext uri="{BB962C8B-B14F-4D97-AF65-F5344CB8AC3E}">
        <p14:creationId xmlns:p14="http://schemas.microsoft.com/office/powerpoint/2010/main" val="321522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my dissertation is on a method called data-consistent inversion (or DCI, for short). This method was developed by my adviser and his collaborators to solve inverse problems.</a:t>
            </a:r>
          </a:p>
          <a:p>
            <a:endParaRPr lang="en-US" dirty="0"/>
          </a:p>
          <a:p>
            <a:r>
              <a:rPr lang="en-US" dirty="0"/>
              <a:t>In general, the main goal of my research was to show that the data-consistent approach is a flexible and robust framework for solving and addressing different types of inverse problems.</a:t>
            </a:r>
          </a:p>
          <a:p>
            <a:endParaRPr lang="en-US" dirty="0"/>
          </a:p>
          <a:p>
            <a:r>
              <a:rPr lang="en-US" dirty="0"/>
              <a:t>In my dissertation, I make three main contributions to the data-consistent approach to inverse problems:</a:t>
            </a:r>
          </a:p>
          <a:p>
            <a:pPr marL="228600" indent="-228600">
              <a:buAutoNum type="arabicPeriod"/>
            </a:pPr>
            <a:r>
              <a:rPr lang="en-US" dirty="0"/>
              <a:t>First, I provide a detailed comparison of DCI to more common methods of solving inverse problems, namely the Bayesian approach.</a:t>
            </a:r>
          </a:p>
          <a:p>
            <a:pPr marL="228600" indent="-228600">
              <a:buAutoNum type="arabicPeriod"/>
            </a:pPr>
            <a:r>
              <a:rPr lang="en-US" dirty="0"/>
              <a:t>Second, I provide an extension of the data-consistent approach to stochastic maps</a:t>
            </a:r>
          </a:p>
          <a:p>
            <a:pPr marL="228600" indent="-228600">
              <a:buAutoNum type="arabicPeriod"/>
            </a:pPr>
            <a:r>
              <a:rPr lang="en-US" dirty="0"/>
              <a:t>Third, I examine the consequences of using finite data on the data-consistent approach</a:t>
            </a:r>
          </a:p>
          <a:p>
            <a:pPr marL="228600" indent="-228600">
              <a:buAutoNum type="arabicPeriod"/>
            </a:pPr>
            <a:endParaRPr lang="en-US" dirty="0"/>
          </a:p>
          <a:p>
            <a:pPr marL="0" indent="0">
              <a:buNone/>
            </a:pPr>
            <a:r>
              <a:rPr lang="en-US" dirty="0"/>
              <a:t>Before we address these contributions, I’d like to start with some background about uncertainty quantification and how it relates to inverse problems.</a:t>
            </a:r>
          </a:p>
        </p:txBody>
      </p:sp>
      <p:sp>
        <p:nvSpPr>
          <p:cNvPr id="4" name="Slide Number Placeholder 3"/>
          <p:cNvSpPr>
            <a:spLocks noGrp="1"/>
          </p:cNvSpPr>
          <p:nvPr>
            <p:ph type="sldNum" sz="quarter" idx="5"/>
          </p:nvPr>
        </p:nvSpPr>
        <p:spPr/>
        <p:txBody>
          <a:bodyPr/>
          <a:lstStyle/>
          <a:p>
            <a:fld id="{7A03C124-2451-4435-B0D0-8A2C87205202}" type="slidenum">
              <a:rPr lang="en-US" smtClean="0"/>
              <a:t>2</a:t>
            </a:fld>
            <a:endParaRPr lang="en-US"/>
          </a:p>
        </p:txBody>
      </p:sp>
    </p:spTree>
    <p:extLst>
      <p:ext uri="{BB962C8B-B14F-4D97-AF65-F5344CB8AC3E}">
        <p14:creationId xmlns:p14="http://schemas.microsoft.com/office/powerpoint/2010/main" val="139622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how the Bayesian and DCI parameter estimation are connected.</a:t>
            </a:r>
          </a:p>
          <a:p>
            <a:endParaRPr lang="en-US" dirty="0"/>
          </a:p>
          <a:p>
            <a:r>
              <a:rPr lang="en-US" dirty="0"/>
              <a:t>Consider the case where there is only one sensor (ill-posed)...</a:t>
            </a:r>
          </a:p>
          <a:p>
            <a:pPr marL="171450" indent="-171450">
              <a:buFont typeface="Arial" panose="020B0604020202020204" pitchFamily="34" charset="0"/>
              <a:buChar char="•"/>
            </a:pPr>
            <a:r>
              <a:rPr lang="en-US" dirty="0"/>
              <a:t>The true slope of the plate is denoted by lambda dagger. </a:t>
            </a:r>
          </a:p>
          <a:p>
            <a:pPr marL="171450" indent="-171450">
              <a:buFont typeface="Arial" panose="020B0604020202020204" pitchFamily="34" charset="0"/>
              <a:buChar char="•"/>
            </a:pPr>
            <a:r>
              <a:rPr lang="en-US" dirty="0"/>
              <a:t>We have a sample size of n=30 with a sample mean of </a:t>
            </a:r>
            <a:r>
              <a:rPr lang="en-US" dirty="0" err="1"/>
              <a:t>qbar</a:t>
            </a:r>
            <a:r>
              <a:rPr lang="en-US" dirty="0"/>
              <a:t> = 7.5.</a:t>
            </a:r>
          </a:p>
          <a:p>
            <a:pPr marL="171450" indent="-171450">
              <a:buFont typeface="Arial" panose="020B0604020202020204" pitchFamily="34" charset="0"/>
              <a:buChar char="•"/>
            </a:pPr>
            <a:r>
              <a:rPr lang="en-US" dirty="0"/>
              <a:t>The redline shows all of the possible values of the slope lambda where…</a:t>
            </a:r>
          </a:p>
          <a:p>
            <a:pPr marL="171450" indent="-171450">
              <a:buFont typeface="Arial" panose="020B0604020202020204" pitchFamily="34" charset="0"/>
              <a:buChar char="•"/>
            </a:pPr>
            <a:r>
              <a:rPr lang="en-US" dirty="0"/>
              <a:t>There are multiple possible solutions because the problem is ill-posed.</a:t>
            </a:r>
          </a:p>
          <a:p>
            <a:pPr marL="171450" indent="-171450">
              <a:buFont typeface="Arial" panose="020B0604020202020204" pitchFamily="34" charset="0"/>
              <a:buChar char="•"/>
            </a:pPr>
            <a:r>
              <a:rPr lang="en-US" dirty="0"/>
              <a:t>The (unbiased) least squares solution lies along this “data-mean contour”.</a:t>
            </a:r>
          </a:p>
          <a:p>
            <a:pPr marL="171450" indent="-171450">
              <a:buFont typeface="Arial" panose="020B0604020202020204" pitchFamily="34" charset="0"/>
              <a:buChar char="•"/>
            </a:pPr>
            <a:r>
              <a:rPr lang="en-US" dirty="0"/>
              <a:t>As the sample size increases, the RED LINE moves closer to the purple line, the “true solution contour”, </a:t>
            </a:r>
          </a:p>
          <a:p>
            <a:pPr marL="628650" lvl="1" indent="-171450">
              <a:buFont typeface="Arial" panose="020B0604020202020204" pitchFamily="34" charset="0"/>
              <a:buChar char="•"/>
            </a:pPr>
            <a:r>
              <a:rPr lang="en-US" dirty="0"/>
              <a:t>…and the least squares solution will move along the blue line towards the purple line and the true solution.</a:t>
            </a:r>
          </a:p>
          <a:p>
            <a:endParaRPr lang="en-US" dirty="0"/>
          </a:p>
          <a:p>
            <a:r>
              <a:rPr lang="en-US" dirty="0"/>
              <a:t>For the Bayesian approach:</a:t>
            </a:r>
          </a:p>
          <a:p>
            <a:pPr marL="171450" indent="-171450">
              <a:buFont typeface="Arial" panose="020B0604020202020204" pitchFamily="34" charset="0"/>
              <a:buChar char="•"/>
            </a:pPr>
            <a:r>
              <a:rPr lang="en-US" dirty="0"/>
              <a:t>mu0 is the prior mean.</a:t>
            </a:r>
          </a:p>
          <a:p>
            <a:pPr marL="171450" indent="-171450">
              <a:buFont typeface="Arial" panose="020B0604020202020204" pitchFamily="34" charset="0"/>
              <a:buChar char="•"/>
            </a:pPr>
            <a:r>
              <a:rPr lang="en-US" dirty="0"/>
              <a:t>The Bayesian MAP point is a biased estimate, so it does not lie on red line...</a:t>
            </a:r>
          </a:p>
          <a:p>
            <a:pPr marL="171450" indent="-171450">
              <a:buFont typeface="Arial" panose="020B0604020202020204" pitchFamily="34" charset="0"/>
              <a:buChar char="•"/>
            </a:pPr>
            <a:r>
              <a:rPr lang="en-US" dirty="0"/>
              <a:t>It is a convex combination of the data and the prior mean. </a:t>
            </a:r>
          </a:p>
          <a:p>
            <a:pPr marL="171450" indent="-171450">
              <a:buFont typeface="Arial" panose="020B0604020202020204" pitchFamily="34" charset="0"/>
              <a:buChar char="•"/>
            </a:pPr>
            <a:r>
              <a:rPr lang="en-US" dirty="0"/>
              <a:t>The bias “regularizes” the LS solution and to produce an estimate that is closer…</a:t>
            </a:r>
          </a:p>
          <a:p>
            <a:pPr marL="171450" indent="-171450">
              <a:buFont typeface="Arial" panose="020B0604020202020204" pitchFamily="34" charset="0"/>
              <a:buChar char="•"/>
            </a:pPr>
            <a:endParaRPr lang="en-US" dirty="0"/>
          </a:p>
          <a:p>
            <a:r>
              <a:rPr lang="en-US" dirty="0"/>
              <a:t>The MUD point:</a:t>
            </a:r>
          </a:p>
          <a:p>
            <a:pPr marL="171450" indent="-171450">
              <a:buFont typeface="Arial" panose="020B0604020202020204" pitchFamily="34" charset="0"/>
              <a:buChar char="•"/>
            </a:pPr>
            <a:r>
              <a:rPr lang="en-US" dirty="0"/>
              <a:t>Also uses mu0 as the “initial” mean to bias... </a:t>
            </a:r>
          </a:p>
          <a:p>
            <a:pPr marL="171450" indent="-171450">
              <a:buFont typeface="Arial" panose="020B0604020202020204" pitchFamily="34" charset="0"/>
              <a:buChar char="•"/>
            </a:pPr>
            <a:r>
              <a:rPr lang="en-US" dirty="0"/>
              <a:t>Unlike the MAP point, the MUD point is only biased in one direction</a:t>
            </a:r>
          </a:p>
          <a:p>
            <a:pPr marL="171450" indent="-171450">
              <a:buFont typeface="Arial" panose="020B0604020202020204" pitchFamily="34" charset="0"/>
              <a:buChar char="•"/>
            </a:pPr>
            <a:r>
              <a:rPr lang="en-US" dirty="0"/>
              <a:t>It is unbiased in the data-informed direction.</a:t>
            </a:r>
          </a:p>
          <a:p>
            <a:pPr marL="171450" indent="-171450">
              <a:buFont typeface="Arial" panose="020B0604020202020204" pitchFamily="34" charset="0"/>
              <a:buChar char="•"/>
            </a:pPr>
            <a:r>
              <a:rPr lang="en-US" dirty="0"/>
              <a:t>Thus the MUD point lies along the “data-mean contour” (like LS)</a:t>
            </a:r>
          </a:p>
          <a:p>
            <a:pPr marL="171450" indent="-171450">
              <a:buFont typeface="Arial" panose="020B0604020202020204" pitchFamily="34" charset="0"/>
              <a:buChar char="•"/>
            </a:pPr>
            <a:r>
              <a:rPr lang="en-US" dirty="0"/>
              <a:t>but uses the initial mean mu0 to select a solution along… that is closer...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cool because…</a:t>
            </a:r>
          </a:p>
        </p:txBody>
      </p:sp>
      <p:sp>
        <p:nvSpPr>
          <p:cNvPr id="4" name="Slide Number Placeholder 3"/>
          <p:cNvSpPr>
            <a:spLocks noGrp="1"/>
          </p:cNvSpPr>
          <p:nvPr>
            <p:ph type="sldNum" sz="quarter" idx="5"/>
          </p:nvPr>
        </p:nvSpPr>
        <p:spPr/>
        <p:txBody>
          <a:bodyPr/>
          <a:lstStyle/>
          <a:p>
            <a:fld id="{7A03C124-2451-4435-B0D0-8A2C87205202}" type="slidenum">
              <a:rPr lang="en-US" smtClean="0"/>
              <a:t>20</a:t>
            </a:fld>
            <a:endParaRPr lang="en-US"/>
          </a:p>
        </p:txBody>
      </p:sp>
    </p:spTree>
    <p:extLst>
      <p:ext uri="{BB962C8B-B14F-4D97-AF65-F5344CB8AC3E}">
        <p14:creationId xmlns:p14="http://schemas.microsoft.com/office/powerpoint/2010/main" val="265344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03C124-2451-4435-B0D0-8A2C87205202}" type="slidenum">
              <a:rPr lang="en-US" smtClean="0"/>
              <a:t>21</a:t>
            </a:fld>
            <a:endParaRPr lang="en-US"/>
          </a:p>
        </p:txBody>
      </p:sp>
    </p:spTree>
    <p:extLst>
      <p:ext uri="{BB962C8B-B14F-4D97-AF65-F5344CB8AC3E}">
        <p14:creationId xmlns:p14="http://schemas.microsoft.com/office/powerpoint/2010/main" val="284975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03C124-2451-4435-B0D0-8A2C87205202}" type="slidenum">
              <a:rPr lang="en-US" smtClean="0"/>
              <a:t>22</a:t>
            </a:fld>
            <a:endParaRPr lang="en-US"/>
          </a:p>
        </p:txBody>
      </p:sp>
    </p:spTree>
    <p:extLst>
      <p:ext uri="{BB962C8B-B14F-4D97-AF65-F5344CB8AC3E}">
        <p14:creationId xmlns:p14="http://schemas.microsoft.com/office/powerpoint/2010/main" val="1820530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typical…</a:t>
            </a:r>
          </a:p>
          <a:p>
            <a:endParaRPr lang="en-US" dirty="0"/>
          </a:p>
          <a:p>
            <a:r>
              <a:rPr lang="en-US" dirty="0"/>
              <a:t>When we have this combination of both types of uncertainty, the inverse problem can be described in terms of a stochastic map Q.</a:t>
            </a:r>
          </a:p>
          <a:p>
            <a:r>
              <a:rPr lang="en-US" dirty="0"/>
              <a:t>Previous research focused only on deterministic models Q.</a:t>
            </a:r>
          </a:p>
          <a:p>
            <a:endParaRPr lang="en-US" dirty="0"/>
          </a:p>
          <a:p>
            <a:r>
              <a:rPr lang="en-US" dirty="0"/>
              <a:t>In my dissertation research, I provided an extension to DCI for stochastic maps. This research published in Inverse problems and its major contribution is that…</a:t>
            </a:r>
          </a:p>
        </p:txBody>
      </p:sp>
      <p:sp>
        <p:nvSpPr>
          <p:cNvPr id="4" name="Slide Number Placeholder 3"/>
          <p:cNvSpPr>
            <a:spLocks noGrp="1"/>
          </p:cNvSpPr>
          <p:nvPr>
            <p:ph type="sldNum" sz="quarter" idx="5"/>
          </p:nvPr>
        </p:nvSpPr>
        <p:spPr/>
        <p:txBody>
          <a:bodyPr/>
          <a:lstStyle/>
          <a:p>
            <a:fld id="{7A03C124-2451-4435-B0D0-8A2C87205202}" type="slidenum">
              <a:rPr lang="en-US" smtClean="0"/>
              <a:t>23</a:t>
            </a:fld>
            <a:endParaRPr lang="en-US"/>
          </a:p>
        </p:txBody>
      </p:sp>
    </p:spTree>
    <p:extLst>
      <p:ext uri="{BB962C8B-B14F-4D97-AF65-F5344CB8AC3E}">
        <p14:creationId xmlns:p14="http://schemas.microsoft.com/office/powerpoint/2010/main" val="3162193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brief, the conceptual framework for this extension can be thought of as follows:</a:t>
            </a:r>
          </a:p>
          <a:p>
            <a:endParaRPr lang="en-US" dirty="0"/>
          </a:p>
          <a:p>
            <a:r>
              <a:rPr lang="en-US" dirty="0"/>
              <a:t>First, we model the additional stochasticity….</a:t>
            </a:r>
          </a:p>
          <a:p>
            <a:endParaRPr lang="en-US" dirty="0"/>
          </a:p>
          <a:p>
            <a:r>
              <a:rPr lang="en-US" dirty="0"/>
              <a:t>Then we define a new deterministic </a:t>
            </a:r>
            <a:r>
              <a:rPr lang="en-US" dirty="0" err="1"/>
              <a:t>QoI</a:t>
            </a:r>
            <a:r>
              <a:rPr lang="en-US" dirty="0"/>
              <a:t> map on the joint space of our parameter of interest (lambda) and the new noise parameters (xi).</a:t>
            </a:r>
          </a:p>
          <a:p>
            <a:r>
              <a:rPr lang="en-US" dirty="0"/>
              <a:t>For any point (</a:t>
            </a:r>
            <a:r>
              <a:rPr lang="en-US" dirty="0" err="1"/>
              <a:t>lambda,xi</a:t>
            </a:r>
            <a:r>
              <a:rPr lang="en-US" dirty="0"/>
              <a:t>), we can now predict the value of the observed data q.</a:t>
            </a:r>
          </a:p>
          <a:p>
            <a:endParaRPr lang="en-US" dirty="0"/>
          </a:p>
          <a:p>
            <a:r>
              <a:rPr lang="en-US" dirty="0"/>
              <a:t>Once we have done this, we can use DCI on the joint space using a proposed initial, computing the predicted, and comparing it to the observed density as we have seen previously.</a:t>
            </a:r>
          </a:p>
          <a:p>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24</a:t>
            </a:fld>
            <a:endParaRPr lang="en-US"/>
          </a:p>
        </p:txBody>
      </p:sp>
    </p:spTree>
    <p:extLst>
      <p:ext uri="{BB962C8B-B14F-4D97-AF65-F5344CB8AC3E}">
        <p14:creationId xmlns:p14="http://schemas.microsoft.com/office/powerpoint/2010/main" val="101808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the joint initial distribution over (</a:t>
            </a:r>
            <a:r>
              <a:rPr lang="en-US" dirty="0" err="1"/>
              <a:t>lambda,xi</a:t>
            </a:r>
            <a:r>
              <a:rPr lang="en-US" dirty="0"/>
              <a:t>) satisfies the predictability assumption, we can show that…</a:t>
            </a:r>
          </a:p>
          <a:p>
            <a:endParaRPr lang="en-US" dirty="0"/>
          </a:p>
          <a:p>
            <a:endParaRPr lang="en-US" dirty="0"/>
          </a:p>
          <a:p>
            <a:r>
              <a:rPr lang="en-US" dirty="0"/>
              <a:t>However, at the end of the day, we are interested in the probability distribution for lambda (not the joint distribution).</a:t>
            </a:r>
          </a:p>
          <a:p>
            <a:r>
              <a:rPr lang="en-US" dirty="0"/>
              <a:t>In our work, we show that these properties also apply to the marginal distribution as well!</a:t>
            </a:r>
          </a:p>
        </p:txBody>
      </p:sp>
      <p:sp>
        <p:nvSpPr>
          <p:cNvPr id="4" name="Slide Number Placeholder 3"/>
          <p:cNvSpPr>
            <a:spLocks noGrp="1"/>
          </p:cNvSpPr>
          <p:nvPr>
            <p:ph type="sldNum" sz="quarter" idx="5"/>
          </p:nvPr>
        </p:nvSpPr>
        <p:spPr/>
        <p:txBody>
          <a:bodyPr/>
          <a:lstStyle/>
          <a:p>
            <a:fld id="{7A03C124-2451-4435-B0D0-8A2C87205202}" type="slidenum">
              <a:rPr lang="en-US" smtClean="0"/>
              <a:t>25</a:t>
            </a:fld>
            <a:endParaRPr lang="en-US"/>
          </a:p>
        </p:txBody>
      </p:sp>
    </p:spTree>
    <p:extLst>
      <p:ext uri="{BB962C8B-B14F-4D97-AF65-F5344CB8AC3E}">
        <p14:creationId xmlns:p14="http://schemas.microsoft.com/office/powerpoint/2010/main" val="186313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theory… However, this is quite difficult to do in practice.</a:t>
            </a:r>
          </a:p>
          <a:p>
            <a:endParaRPr lang="en-US" dirty="0"/>
          </a:p>
          <a:p>
            <a:r>
              <a:rPr lang="en-US" dirty="0"/>
              <a:t>Instead, it is much more practical to obtain a sample from the marginal…</a:t>
            </a:r>
          </a:p>
          <a:p>
            <a:r>
              <a:rPr lang="en-US" dirty="0"/>
              <a:t>This can be done using rejection sampling… (Algorithm 2)</a:t>
            </a:r>
          </a:p>
          <a:p>
            <a:endParaRPr lang="en-US" dirty="0"/>
          </a:p>
          <a:p>
            <a:r>
              <a:rPr lang="en-US" dirty="0"/>
              <a:t>I want to highlight a few things.</a:t>
            </a:r>
          </a:p>
          <a:p>
            <a:pPr marL="171450" indent="-171450">
              <a:buFont typeface="Arial" panose="020B0604020202020204" pitchFamily="34" charset="0"/>
              <a:buChar char="•"/>
            </a:pPr>
            <a:r>
              <a:rPr lang="en-US" dirty="0"/>
              <a:t>First, this algorithm allows implicit modeling of the additional stochasticity...</a:t>
            </a:r>
          </a:p>
          <a:p>
            <a:pPr marL="171450" indent="-171450">
              <a:buFont typeface="Arial" panose="020B0604020202020204" pitchFamily="34" charset="0"/>
              <a:buChar char="•"/>
            </a:pPr>
            <a:r>
              <a:rPr lang="en-US" dirty="0"/>
              <a:t>This is an extremely useful feature:</a:t>
            </a:r>
          </a:p>
          <a:p>
            <a:pPr marL="628650" lvl="1" indent="-171450">
              <a:buFont typeface="Arial" panose="020B0604020202020204" pitchFamily="34" charset="0"/>
              <a:buChar char="•"/>
            </a:pPr>
            <a:r>
              <a:rPr lang="en-US" dirty="0"/>
              <a:t>This means that if we have some large-scale black box model that is modeling the stochasticity in ways that are inaccessible to the users, we can still apply our algorithm.</a:t>
            </a:r>
          </a:p>
          <a:p>
            <a:pPr marL="171450" lvl="0" indent="-171450">
              <a:buFont typeface="Arial" panose="020B0604020202020204" pitchFamily="34" charset="0"/>
              <a:buChar char="•"/>
            </a:pPr>
            <a:r>
              <a:rPr lang="en-US" dirty="0"/>
              <a:t>We provide the appropriate inputs lambda, let the model handle the stochastic terms implicitly, and obtain the output quantities of interest.</a:t>
            </a:r>
          </a:p>
          <a:p>
            <a:pPr marL="171450" lvl="0" indent="-171450">
              <a:buFont typeface="Arial" panose="020B0604020202020204" pitchFamily="34" charset="0"/>
              <a:buChar char="•"/>
            </a:pPr>
            <a:r>
              <a:rPr lang="en-US" dirty="0"/>
              <a:t>Using these lambda and computed q values, we can obtain the update sample.</a:t>
            </a:r>
          </a:p>
          <a:p>
            <a:endParaRPr lang="en-US" dirty="0"/>
          </a:p>
          <a:p>
            <a:r>
              <a:rPr lang="en-US" dirty="0"/>
              <a:t>Finally, I want to point out one useful diagnostic tool that we can use to check that our model is valid (in the sense that it satisfies the predictability assumption).</a:t>
            </a:r>
          </a:p>
          <a:p>
            <a:r>
              <a:rPr lang="en-US" dirty="0"/>
              <a:t>The data-consistent “ratio”, which we often denote as “r” is defined as the observed/predicted…E(r)=1… We will see how this fact is useful a little later.</a:t>
            </a:r>
          </a:p>
        </p:txBody>
      </p:sp>
      <p:sp>
        <p:nvSpPr>
          <p:cNvPr id="4" name="Slide Number Placeholder 3"/>
          <p:cNvSpPr>
            <a:spLocks noGrp="1"/>
          </p:cNvSpPr>
          <p:nvPr>
            <p:ph type="sldNum" sz="quarter" idx="5"/>
          </p:nvPr>
        </p:nvSpPr>
        <p:spPr/>
        <p:txBody>
          <a:bodyPr/>
          <a:lstStyle/>
          <a:p>
            <a:fld id="{7A03C124-2451-4435-B0D0-8A2C87205202}" type="slidenum">
              <a:rPr lang="en-US" smtClean="0"/>
              <a:t>26</a:t>
            </a:fld>
            <a:endParaRPr lang="en-US"/>
          </a:p>
        </p:txBody>
      </p:sp>
    </p:spTree>
    <p:extLst>
      <p:ext uri="{BB962C8B-B14F-4D97-AF65-F5344CB8AC3E}">
        <p14:creationId xmlns:p14="http://schemas.microsoft.com/office/powerpoint/2010/main" val="21432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wobbly-plate example was actually inspired by tiltmeters: measurement devices that are used to measure erosion and volcanic activity.</a:t>
            </a:r>
          </a:p>
          <a:p>
            <a:endParaRPr lang="en-US" dirty="0"/>
          </a:p>
          <a:p>
            <a:r>
              <a:rPr lang="en-US" dirty="0"/>
              <a:t>In practical applications, these devices are likely to return measurements confounded by noise and errors that are not controllable. </a:t>
            </a:r>
          </a:p>
          <a:p>
            <a:r>
              <a:rPr lang="en-US" dirty="0"/>
              <a:t>Maybe they’re mis-deployed or mis-calibrated, or are perturbed by other natural phenomena.</a:t>
            </a:r>
          </a:p>
          <a:p>
            <a:endParaRPr lang="en-US" dirty="0"/>
          </a:p>
          <a:p>
            <a:r>
              <a:rPr lang="en-US" dirty="0"/>
              <a:t>We illustrate how these stochastic elements can be taken into account…</a:t>
            </a:r>
          </a:p>
          <a:p>
            <a:pPr marL="171450" indent="-171450">
              <a:buFont typeface="Arial" panose="020B0604020202020204" pitchFamily="34" charset="0"/>
              <a:buChar char="•"/>
            </a:pPr>
            <a:r>
              <a:rPr lang="en-US" dirty="0"/>
              <a:t>Here is the deterministic model of Q… when both sensors are functioning… </a:t>
            </a:r>
          </a:p>
          <a:p>
            <a:pPr marL="171450" indent="-171450">
              <a:buFont typeface="Arial" panose="020B0604020202020204" pitchFamily="34" charset="0"/>
              <a:buChar char="•"/>
            </a:pPr>
            <a:r>
              <a:rPr lang="en-US" dirty="0"/>
              <a:t>X, lambda, y0 represents… </a:t>
            </a:r>
          </a:p>
          <a:p>
            <a:pPr marL="171450" indent="-171450">
              <a:buFont typeface="Arial" panose="020B0604020202020204" pitchFamily="34" charset="0"/>
              <a:buChar char="•"/>
            </a:pPr>
            <a:r>
              <a:rPr lang="en-US" dirty="0"/>
              <a:t>This model outputs predicted heights of the measurements at each location.</a:t>
            </a:r>
          </a:p>
          <a:p>
            <a:endParaRPr lang="en-US" dirty="0"/>
          </a:p>
          <a:p>
            <a:r>
              <a:rPr lang="en-US" dirty="0"/>
              <a:t>In the DCI approach, we can model the additional stochasticity explicitly in different ways depending on how we believe noise is affecting our measurement instruments.</a:t>
            </a:r>
          </a:p>
          <a:p>
            <a:pPr marL="171450" indent="-171450">
              <a:buFont typeface="Arial" panose="020B0604020202020204" pitchFamily="34" charset="0"/>
              <a:buChar char="•"/>
            </a:pPr>
            <a:r>
              <a:rPr lang="en-US" dirty="0"/>
              <a:t>Model the noise with the common additive noise model…</a:t>
            </a:r>
          </a:p>
          <a:p>
            <a:pPr marL="171450" indent="-171450">
              <a:buFont typeface="Arial" panose="020B0604020202020204" pitchFamily="34" charset="0"/>
              <a:buChar char="•"/>
            </a:pPr>
            <a:r>
              <a:rPr lang="en-US" dirty="0"/>
              <a:t>Propose a location noise model…which then influences the output heights.</a:t>
            </a:r>
          </a:p>
          <a:p>
            <a:pPr marL="171450" indent="-171450">
              <a:buFont typeface="Arial" panose="020B0604020202020204" pitchFamily="34" charset="0"/>
              <a:buChar char="•"/>
            </a:pPr>
            <a:r>
              <a:rPr lang="en-US" dirty="0"/>
              <a:t>Modeled implicitly as long as we have a sample of input slopes and their corresponding output height values.</a:t>
            </a:r>
          </a:p>
        </p:txBody>
      </p:sp>
      <p:sp>
        <p:nvSpPr>
          <p:cNvPr id="4" name="Slide Number Placeholder 3"/>
          <p:cNvSpPr>
            <a:spLocks noGrp="1"/>
          </p:cNvSpPr>
          <p:nvPr>
            <p:ph type="sldNum" sz="quarter" idx="5"/>
          </p:nvPr>
        </p:nvSpPr>
        <p:spPr/>
        <p:txBody>
          <a:bodyPr/>
          <a:lstStyle/>
          <a:p>
            <a:fld id="{7A03C124-2451-4435-B0D0-8A2C87205202}" type="slidenum">
              <a:rPr lang="en-US" smtClean="0"/>
              <a:t>27</a:t>
            </a:fld>
            <a:endParaRPr lang="en-US"/>
          </a:p>
        </p:txBody>
      </p:sp>
    </p:spTree>
    <p:extLst>
      <p:ext uri="{BB962C8B-B14F-4D97-AF65-F5344CB8AC3E}">
        <p14:creationId xmlns:p14="http://schemas.microsoft.com/office/powerpoint/2010/main" val="383581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scenario, we will simulate data generated from a system using a location noise model.</a:t>
            </a:r>
          </a:p>
          <a:p>
            <a:endParaRPr lang="en-US" dirty="0"/>
          </a:p>
          <a:p>
            <a:r>
              <a:rPr lang="en-US" dirty="0"/>
              <a:t>Here we assume that the slopes of the wobbly-plate lie within this range of values in the yellow box. This is our target distribution of our parameter of interest.</a:t>
            </a:r>
          </a:p>
          <a:p>
            <a:r>
              <a:rPr lang="en-US" dirty="0"/>
              <a:t>The locations of the measurement devices will be centered at these two points but are subject to random variation.</a:t>
            </a:r>
          </a:p>
          <a:p>
            <a:r>
              <a:rPr lang="en-US" dirty="0"/>
              <a:t>Using the location noise model described above, we generate the observed height data shown in the last figure.</a:t>
            </a:r>
          </a:p>
          <a:p>
            <a:r>
              <a:rPr lang="en-US" dirty="0"/>
              <a:t>From this data, we construct the observed probability density using a GKDE.</a:t>
            </a:r>
          </a:p>
          <a:p>
            <a:endParaRPr lang="en-US" dirty="0"/>
          </a:p>
          <a:p>
            <a:r>
              <a:rPr lang="en-US" dirty="0"/>
              <a:t>We only see what is given in the data space, the observations of the heights. We want to use this to infer the distribution of the slopes of the wobbly-plate given the additional stochastic uncertainty in the system.</a:t>
            </a:r>
          </a:p>
        </p:txBody>
      </p:sp>
      <p:sp>
        <p:nvSpPr>
          <p:cNvPr id="4" name="Slide Number Placeholder 3"/>
          <p:cNvSpPr>
            <a:spLocks noGrp="1"/>
          </p:cNvSpPr>
          <p:nvPr>
            <p:ph type="sldNum" sz="quarter" idx="5"/>
          </p:nvPr>
        </p:nvSpPr>
        <p:spPr/>
        <p:txBody>
          <a:bodyPr/>
          <a:lstStyle/>
          <a:p>
            <a:fld id="{7A03C124-2451-4435-B0D0-8A2C87205202}" type="slidenum">
              <a:rPr lang="en-US" smtClean="0"/>
              <a:t>28</a:t>
            </a:fld>
            <a:endParaRPr lang="en-US"/>
          </a:p>
        </p:txBody>
      </p:sp>
    </p:spTree>
    <p:extLst>
      <p:ext uri="{BB962C8B-B14F-4D97-AF65-F5344CB8AC3E}">
        <p14:creationId xmlns:p14="http://schemas.microsoft.com/office/powerpoint/2010/main" val="2836058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what this might look like using an implicit noise model with rejection sampling (as in Algorithm 2).</a:t>
            </a:r>
          </a:p>
          <a:p>
            <a:endParaRPr lang="en-US" dirty="0"/>
          </a:p>
          <a:p>
            <a:r>
              <a:rPr lang="en-US" dirty="0"/>
              <a:t>The blue dots are the initial sample of possible slopes which we use to construct the predicted sample by evaluating Q(lambda) in a black box model that implicitly incorporates the stochastic noise.</a:t>
            </a:r>
          </a:p>
          <a:p>
            <a:r>
              <a:rPr lang="en-US" dirty="0"/>
              <a:t>We then use the data-consistent ratio to compare the observed data to the predicted data and obtain the updated sample shown in red.</a:t>
            </a:r>
          </a:p>
          <a:p>
            <a:endParaRPr lang="en-US" dirty="0"/>
          </a:p>
          <a:p>
            <a:r>
              <a:rPr lang="en-US" dirty="0"/>
              <a:t>Notice that the variability in the updated sample is greatly reduced to a region containing the target sample, but also contains additional possible values outside of the target sample of slopes.</a:t>
            </a:r>
          </a:p>
          <a:p>
            <a:r>
              <a:rPr lang="en-US" dirty="0"/>
              <a:t>The update sample appropriately reflects the uncertainty due to the influence of additional unknown noise in the locations (in other words, the inverse problem was ill-posed, so we would not expect to reconstruct the target sample exactly).</a:t>
            </a:r>
          </a:p>
        </p:txBody>
      </p:sp>
      <p:sp>
        <p:nvSpPr>
          <p:cNvPr id="4" name="Slide Number Placeholder 3"/>
          <p:cNvSpPr>
            <a:spLocks noGrp="1"/>
          </p:cNvSpPr>
          <p:nvPr>
            <p:ph type="sldNum" sz="quarter" idx="5"/>
          </p:nvPr>
        </p:nvSpPr>
        <p:spPr/>
        <p:txBody>
          <a:bodyPr/>
          <a:lstStyle/>
          <a:p>
            <a:fld id="{7A03C124-2451-4435-B0D0-8A2C87205202}" type="slidenum">
              <a:rPr lang="en-US" smtClean="0"/>
              <a:t>29</a:t>
            </a:fld>
            <a:endParaRPr lang="en-US"/>
          </a:p>
        </p:txBody>
      </p:sp>
    </p:spTree>
    <p:extLst>
      <p:ext uri="{BB962C8B-B14F-4D97-AF65-F5344CB8AC3E}">
        <p14:creationId xmlns:p14="http://schemas.microsoft.com/office/powerpoint/2010/main" val="347166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 uncertainty quantification has been rapidly growing in the last decade due to an increased reliance on computational models for a variety of purposes, including</a:t>
            </a:r>
          </a:p>
          <a:p>
            <a:r>
              <a:rPr lang="en-US" dirty="0"/>
              <a:t>Making predictions and forecasts from weather and climate models</a:t>
            </a:r>
          </a:p>
          <a:p>
            <a:r>
              <a:rPr lang="en-US" dirty="0"/>
              <a:t>Engineering and design of physical systems</a:t>
            </a:r>
          </a:p>
          <a:p>
            <a:r>
              <a:rPr lang="en-US" dirty="0"/>
              <a:t>Analyzing economic events and informing public policy</a:t>
            </a:r>
          </a:p>
          <a:p>
            <a:endParaRPr lang="en-US" dirty="0"/>
          </a:p>
          <a:p>
            <a:r>
              <a:rPr lang="en-US" dirty="0"/>
              <a:t>The role of uncertainty quantification in these contexts is to provide accurate measures and analysis of the uncertainty in inferences and predictions made from these models,</a:t>
            </a:r>
          </a:p>
          <a:p>
            <a:r>
              <a:rPr lang="en-US" dirty="0"/>
              <a:t>And to reduce the uncertainty by incorporating additional data and information when possible.</a:t>
            </a:r>
          </a:p>
        </p:txBody>
      </p:sp>
      <p:sp>
        <p:nvSpPr>
          <p:cNvPr id="4" name="Slide Number Placeholder 3"/>
          <p:cNvSpPr>
            <a:spLocks noGrp="1"/>
          </p:cNvSpPr>
          <p:nvPr>
            <p:ph type="sldNum" sz="quarter" idx="5"/>
          </p:nvPr>
        </p:nvSpPr>
        <p:spPr/>
        <p:txBody>
          <a:bodyPr/>
          <a:lstStyle/>
          <a:p>
            <a:fld id="{7A03C124-2451-4435-B0D0-8A2C87205202}" type="slidenum">
              <a:rPr lang="en-US" smtClean="0"/>
              <a:t>3</a:t>
            </a:fld>
            <a:endParaRPr lang="en-US"/>
          </a:p>
        </p:txBody>
      </p:sp>
    </p:spTree>
    <p:extLst>
      <p:ext uri="{BB962C8B-B14F-4D97-AF65-F5344CB8AC3E}">
        <p14:creationId xmlns:p14="http://schemas.microsoft.com/office/powerpoint/2010/main" val="1108457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nice feature of the DC approach is it allows to filter out and identify scenarios where our stochastic model is inadequate or insufficient to capture the data.</a:t>
            </a:r>
          </a:p>
          <a:p>
            <a:r>
              <a:rPr lang="en-US" dirty="0"/>
              <a:t>This is where we will use the diagnostic of the average “r” value.</a:t>
            </a:r>
          </a:p>
          <a:p>
            <a:endParaRPr lang="en-US" dirty="0"/>
          </a:p>
          <a:p>
            <a:r>
              <a:rPr lang="en-US" dirty="0"/>
              <a:t>Recall that we said that if the predictability assumption is satisfied, then the average value of r should be about 1.</a:t>
            </a:r>
          </a:p>
          <a:p>
            <a:r>
              <a:rPr lang="en-US" dirty="0"/>
              <a:t>This tells us that our model is sufficient to predict the data.</a:t>
            </a:r>
          </a:p>
          <a:p>
            <a:r>
              <a:rPr lang="en-US" dirty="0"/>
              <a:t>On the other hand, if the average r value is not close to one, we should be concerned about whether the predictability assumption is satisfied, and should consider whether our model is inadequate.</a:t>
            </a:r>
          </a:p>
          <a:p>
            <a:endParaRPr lang="en-US" dirty="0"/>
          </a:p>
          <a:p>
            <a:r>
              <a:rPr lang="en-US" dirty="0"/>
              <a:t>For instance, in our previous black-box model, the computed r value was 0.997, which is close enough to 1 that we shouldn’t be concerned about the predictability assumption.</a:t>
            </a:r>
          </a:p>
          <a:p>
            <a:endParaRPr lang="en-US" dirty="0"/>
          </a:p>
          <a:p>
            <a:r>
              <a:rPr lang="en-US" dirty="0"/>
              <a:t>On the other hand, consider a different black-box model using the same initial sample. Here, the average </a:t>
            </a:r>
            <a:r>
              <a:rPr lang="en-US" dirty="0" err="1"/>
              <a:t>r-value</a:t>
            </a:r>
            <a:r>
              <a:rPr lang="en-US" dirty="0"/>
              <a:t> is only 0.892 and we can see in the plot that a portion of the observed data values seem to fall in a region of very low predicted probability. </a:t>
            </a:r>
          </a:p>
          <a:p>
            <a:r>
              <a:rPr lang="en-US" dirty="0"/>
              <a:t>These assessments tell us that this new black-box model may be inadequate to predict the data, even without knowing the specific form of the model itself.</a:t>
            </a:r>
          </a:p>
        </p:txBody>
      </p:sp>
      <p:sp>
        <p:nvSpPr>
          <p:cNvPr id="4" name="Slide Number Placeholder 3"/>
          <p:cNvSpPr>
            <a:spLocks noGrp="1"/>
          </p:cNvSpPr>
          <p:nvPr>
            <p:ph type="sldNum" sz="quarter" idx="5"/>
          </p:nvPr>
        </p:nvSpPr>
        <p:spPr/>
        <p:txBody>
          <a:bodyPr/>
          <a:lstStyle/>
          <a:p>
            <a:fld id="{7A03C124-2451-4435-B0D0-8A2C87205202}" type="slidenum">
              <a:rPr lang="en-US" smtClean="0"/>
              <a:t>30</a:t>
            </a:fld>
            <a:endParaRPr lang="en-US"/>
          </a:p>
        </p:txBody>
      </p:sp>
    </p:spTree>
    <p:extLst>
      <p:ext uri="{BB962C8B-B14F-4D97-AF65-F5344CB8AC3E}">
        <p14:creationId xmlns:p14="http://schemas.microsoft.com/office/powerpoint/2010/main" val="954891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a:t>
            </a:r>
          </a:p>
          <a:p>
            <a:endParaRPr lang="en-US" dirty="0"/>
          </a:p>
          <a:p>
            <a:r>
              <a:rPr lang="en-US" dirty="0"/>
              <a:t>Extension…</a:t>
            </a:r>
          </a:p>
          <a:p>
            <a:pPr marL="171450" indent="-171450">
              <a:buFont typeface="Arial" panose="020B0604020202020204" pitchFamily="34" charset="0"/>
              <a:buChar char="•"/>
            </a:pPr>
            <a:r>
              <a:rPr lang="en-US" dirty="0"/>
              <a:t>**And I should note that we have demonstrated these features using more complex applications involving partial differential equations with uncertain diffusion, but I’ve omitted that example here for brevity and clarity.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Extension to DCI is robust…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31</a:t>
            </a:fld>
            <a:endParaRPr lang="en-US"/>
          </a:p>
        </p:txBody>
      </p:sp>
    </p:spTree>
    <p:extLst>
      <p:ext uri="{BB962C8B-B14F-4D97-AF65-F5344CB8AC3E}">
        <p14:creationId xmlns:p14="http://schemas.microsoft.com/office/powerpoint/2010/main" val="15978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03C124-2451-4435-B0D0-8A2C87205202}" type="slidenum">
              <a:rPr lang="en-US" smtClean="0"/>
              <a:t>32</a:t>
            </a:fld>
            <a:endParaRPr lang="en-US"/>
          </a:p>
        </p:txBody>
      </p:sp>
    </p:spTree>
    <p:extLst>
      <p:ext uri="{BB962C8B-B14F-4D97-AF65-F5344CB8AC3E}">
        <p14:creationId xmlns:p14="http://schemas.microsoft.com/office/powerpoint/2010/main" val="20053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observed is given…</a:t>
            </a:r>
          </a:p>
          <a:p>
            <a:pPr marL="171450" indent="-171450">
              <a:buFont typeface="Arial" panose="020B0604020202020204" pitchFamily="34" charset="0"/>
              <a:buChar char="•"/>
            </a:pPr>
            <a:r>
              <a:rPr lang="en-US" dirty="0"/>
              <a:t>Different methods…</a:t>
            </a:r>
          </a:p>
          <a:p>
            <a:pPr marL="171450" indent="-171450">
              <a:buFont typeface="Arial" panose="020B0604020202020204" pitchFamily="34" charset="0"/>
              <a:buChar char="•"/>
            </a:pPr>
            <a:r>
              <a:rPr lang="en-US" dirty="0"/>
              <a:t>We know it is stable (previous research)…</a:t>
            </a:r>
          </a:p>
          <a:p>
            <a:pPr marL="171450" indent="-171450">
              <a:buFont typeface="Arial" panose="020B0604020202020204" pitchFamily="34" charset="0"/>
              <a:buChar char="•"/>
            </a:pPr>
            <a:r>
              <a:rPr lang="en-US" dirty="0"/>
              <a:t>How do approximations…?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Contributions…</a:t>
            </a:r>
          </a:p>
          <a:p>
            <a:pPr marL="171450" indent="-171450">
              <a:buFont typeface="Arial" panose="020B0604020202020204" pitchFamily="34" charset="0"/>
              <a:buChar char="•"/>
            </a:pPr>
            <a:r>
              <a:rPr lang="en-US" dirty="0"/>
              <a:t>We extend…</a:t>
            </a:r>
          </a:p>
          <a:p>
            <a:pPr marL="171450" indent="-171450">
              <a:buFont typeface="Arial" panose="020B0604020202020204" pitchFamily="34" charset="0"/>
              <a:buChar char="•"/>
            </a:pPr>
            <a:r>
              <a:rPr lang="en-US" dirty="0"/>
              <a:t>We show how to…</a:t>
            </a:r>
          </a:p>
          <a:p>
            <a:pPr marL="171450" indent="-171450">
              <a:buFont typeface="Arial" panose="020B0604020202020204" pitchFamily="34" charset="0"/>
              <a:buChar char="•"/>
            </a:pPr>
            <a:r>
              <a:rPr lang="en-US" dirty="0"/>
              <a:t>Illustrate…</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33</a:t>
            </a:fld>
            <a:endParaRPr lang="en-US"/>
          </a:p>
        </p:txBody>
      </p:sp>
    </p:spTree>
    <p:extLst>
      <p:ext uri="{BB962C8B-B14F-4D97-AF65-F5344CB8AC3E}">
        <p14:creationId xmlns:p14="http://schemas.microsoft.com/office/powerpoint/2010/main" val="3503676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convergence results…</a:t>
            </a:r>
          </a:p>
          <a:p>
            <a:pPr marL="171450" indent="-171450">
              <a:buFont typeface="Arial" panose="020B0604020202020204" pitchFamily="34" charset="0"/>
              <a:buChar char="•"/>
            </a:pPr>
            <a:r>
              <a:rPr lang="en-US" dirty="0"/>
              <a:t>Previously…</a:t>
            </a:r>
          </a:p>
          <a:p>
            <a:pPr marL="171450" indent="-171450">
              <a:buFont typeface="Arial" panose="020B0604020202020204" pitchFamily="34" charset="0"/>
              <a:buChar char="•"/>
            </a:pPr>
            <a:r>
              <a:rPr lang="en-US" dirty="0"/>
              <a:t>However different DE techniques…</a:t>
            </a:r>
          </a:p>
          <a:p>
            <a:pPr marL="628650" lvl="1" indent="-171450">
              <a:buFont typeface="Arial" panose="020B0604020202020204" pitchFamily="34" charset="0"/>
              <a:buChar char="•"/>
            </a:pPr>
            <a:r>
              <a:rPr lang="en-US" dirty="0"/>
              <a:t>For instance…</a:t>
            </a:r>
          </a:p>
          <a:p>
            <a:pPr marL="628650" lvl="1" indent="-171450">
              <a:buFont typeface="Arial" panose="020B0604020202020204" pitchFamily="34" charset="0"/>
              <a:buChar char="•"/>
            </a:pPr>
            <a:r>
              <a:rPr lang="en-US" dirty="0"/>
              <a:t>We show that if </a:t>
            </a:r>
            <a:r>
              <a:rPr lang="en-US" dirty="0" err="1"/>
              <a:t>obs</a:t>
            </a:r>
            <a:r>
              <a:rPr lang="en-US" dirty="0"/>
              <a:t> converges in </a:t>
            </a:r>
            <a:r>
              <a:rPr lang="en-US" dirty="0" err="1"/>
              <a:t>Lp</a:t>
            </a:r>
            <a:r>
              <a:rPr lang="en-US" dirty="0"/>
              <a:t> =&gt; up converges in </a:t>
            </a:r>
            <a:r>
              <a:rPr lang="en-US" dirty="0" err="1"/>
              <a:t>Lp</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Furthermore…</a:t>
            </a:r>
          </a:p>
          <a:p>
            <a:pPr marL="628650" lvl="1" indent="-171450">
              <a:buFont typeface="Arial" panose="020B0604020202020204" pitchFamily="34" charset="0"/>
              <a:buChar char="•"/>
            </a:pPr>
            <a:r>
              <a:rPr lang="en-US" dirty="0"/>
              <a:t>Distances…</a:t>
            </a:r>
          </a:p>
          <a:p>
            <a:pPr marL="628650" lvl="1" indent="-171450">
              <a:buFont typeface="Arial" panose="020B0604020202020204" pitchFamily="34" charset="0"/>
              <a:buChar char="•"/>
            </a:pPr>
            <a:r>
              <a:rPr lang="en-US" dirty="0"/>
              <a:t>Use IPM to provide…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Details of these results in dissertation.</a:t>
            </a:r>
          </a:p>
        </p:txBody>
      </p:sp>
      <p:sp>
        <p:nvSpPr>
          <p:cNvPr id="4" name="Slide Number Placeholder 3"/>
          <p:cNvSpPr>
            <a:spLocks noGrp="1"/>
          </p:cNvSpPr>
          <p:nvPr>
            <p:ph type="sldNum" sz="quarter" idx="5"/>
          </p:nvPr>
        </p:nvSpPr>
        <p:spPr/>
        <p:txBody>
          <a:bodyPr/>
          <a:lstStyle/>
          <a:p>
            <a:fld id="{7A03C124-2451-4435-B0D0-8A2C87205202}" type="slidenum">
              <a:rPr lang="en-US" smtClean="0"/>
              <a:t>34</a:t>
            </a:fld>
            <a:endParaRPr lang="en-US"/>
          </a:p>
        </p:txBody>
      </p:sp>
    </p:spTree>
    <p:extLst>
      <p:ext uri="{BB962C8B-B14F-4D97-AF65-F5344CB8AC3E}">
        <p14:creationId xmlns:p14="http://schemas.microsoft.com/office/powerpoint/2010/main" val="1753199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show some of the impact of these results for future research…</a:t>
            </a:r>
          </a:p>
        </p:txBody>
      </p:sp>
      <p:sp>
        <p:nvSpPr>
          <p:cNvPr id="4" name="Slide Number Placeholder 3"/>
          <p:cNvSpPr>
            <a:spLocks noGrp="1"/>
          </p:cNvSpPr>
          <p:nvPr>
            <p:ph type="sldNum" sz="quarter" idx="5"/>
          </p:nvPr>
        </p:nvSpPr>
        <p:spPr/>
        <p:txBody>
          <a:bodyPr/>
          <a:lstStyle/>
          <a:p>
            <a:fld id="{7A03C124-2451-4435-B0D0-8A2C87205202}" type="slidenum">
              <a:rPr lang="en-US" smtClean="0"/>
              <a:t>35</a:t>
            </a:fld>
            <a:endParaRPr lang="en-US"/>
          </a:p>
        </p:txBody>
      </p:sp>
    </p:spTree>
    <p:extLst>
      <p:ext uri="{BB962C8B-B14F-4D97-AF65-F5344CB8AC3E}">
        <p14:creationId xmlns:p14="http://schemas.microsoft.com/office/powerpoint/2010/main" val="487475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showed convergence results for DCI.</a:t>
            </a:r>
          </a:p>
          <a:p>
            <a:r>
              <a:rPr lang="en-US" dirty="0"/>
              <a:t>These results show that as more data is observed and </a:t>
            </a:r>
            <a:r>
              <a:rPr lang="en-US" dirty="0" err="1"/>
              <a:t>obs</a:t>
            </a:r>
            <a:r>
              <a:rPr lang="en-US" dirty="0"/>
              <a:t> density converges, we get a better update.</a:t>
            </a:r>
          </a:p>
          <a:p>
            <a:endParaRPr lang="en-US" dirty="0"/>
          </a:p>
          <a:p>
            <a:r>
              <a:rPr lang="en-US" dirty="0"/>
              <a:t>While this is nice in theory, our second question is concerned with practical estimates of uncertainty.</a:t>
            </a:r>
          </a:p>
          <a:p>
            <a:pPr marL="171450" indent="-171450">
              <a:buFont typeface="Arial" panose="020B0604020202020204" pitchFamily="34" charset="0"/>
              <a:buChar char="•"/>
            </a:pPr>
            <a:r>
              <a:rPr lang="en-US" dirty="0"/>
              <a:t>When you obtain a sample of data, you just have that sample…</a:t>
            </a:r>
          </a:p>
          <a:p>
            <a:pPr marL="171450" indent="-171450">
              <a:buFont typeface="Arial" panose="020B0604020202020204" pitchFamily="34" charset="0"/>
              <a:buChar char="•"/>
            </a:pPr>
            <a:r>
              <a:rPr lang="en-US" dirty="0"/>
              <a:t>What is variability of update given a sample?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question is typically answered for DE of </a:t>
            </a:r>
            <a:r>
              <a:rPr lang="en-US" dirty="0" err="1"/>
              <a:t>obs</a:t>
            </a:r>
            <a:r>
              <a:rPr lang="en-US" dirty="0"/>
              <a:t> using…</a:t>
            </a:r>
          </a:p>
          <a:p>
            <a:pPr marL="171450" indent="-171450">
              <a:buFont typeface="Arial" panose="020B0604020202020204" pitchFamily="34" charset="0"/>
              <a:buChar char="•"/>
            </a:pPr>
            <a:r>
              <a:rPr lang="en-US" dirty="0"/>
              <a:t>We show…</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Specifically, we will illustrate how to do this using two different methods…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36</a:t>
            </a:fld>
            <a:endParaRPr lang="en-US"/>
          </a:p>
        </p:txBody>
      </p:sp>
    </p:spTree>
    <p:extLst>
      <p:ext uri="{BB962C8B-B14F-4D97-AF65-F5344CB8AC3E}">
        <p14:creationId xmlns:p14="http://schemas.microsoft.com/office/powerpoint/2010/main" val="4232971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we’re headed.</a:t>
            </a:r>
          </a:p>
          <a:p>
            <a:endParaRPr lang="en-US" dirty="0"/>
          </a:p>
          <a:p>
            <a:r>
              <a:rPr lang="en-US" dirty="0"/>
              <a:t>Let’s start by just talking / reviewing density estimation techniques for the observed density in the data space.</a:t>
            </a:r>
          </a:p>
          <a:p>
            <a:endParaRPr lang="en-US" dirty="0"/>
          </a:p>
          <a:p>
            <a:r>
              <a:rPr lang="en-US" dirty="0"/>
              <a:t>For this example, we simulated 250 observations of q in data space.</a:t>
            </a:r>
          </a:p>
          <a:p>
            <a:pPr marL="171450" indent="-171450">
              <a:buFont typeface="Arial" panose="020B0604020202020204" pitchFamily="34" charset="0"/>
              <a:buChar char="•"/>
            </a:pPr>
            <a:r>
              <a:rPr lang="en-US" dirty="0"/>
              <a:t>Histogram and boxplot of data is shown in figures here</a:t>
            </a:r>
          </a:p>
          <a:p>
            <a:pPr marL="171450" indent="-171450">
              <a:buFont typeface="Arial" panose="020B0604020202020204" pitchFamily="34" charset="0"/>
              <a:buChar char="•"/>
            </a:pPr>
            <a:r>
              <a:rPr lang="en-US" dirty="0"/>
              <a:t>Data generated from…</a:t>
            </a:r>
          </a:p>
          <a:p>
            <a:pPr marL="171450" indent="-171450">
              <a:buFont typeface="Arial" panose="020B0604020202020204" pitchFamily="34" charset="0"/>
              <a:buChar char="•"/>
            </a:pPr>
            <a:r>
              <a:rPr lang="en-US" dirty="0"/>
              <a:t>Compare GKDE and DPMM</a:t>
            </a:r>
          </a:p>
        </p:txBody>
      </p:sp>
      <p:sp>
        <p:nvSpPr>
          <p:cNvPr id="4" name="Slide Number Placeholder 3"/>
          <p:cNvSpPr>
            <a:spLocks noGrp="1"/>
          </p:cNvSpPr>
          <p:nvPr>
            <p:ph type="sldNum" sz="quarter" idx="5"/>
          </p:nvPr>
        </p:nvSpPr>
        <p:spPr/>
        <p:txBody>
          <a:bodyPr/>
          <a:lstStyle/>
          <a:p>
            <a:fld id="{7A03C124-2451-4435-B0D0-8A2C87205202}" type="slidenum">
              <a:rPr lang="en-US" smtClean="0"/>
              <a:t>37</a:t>
            </a:fld>
            <a:endParaRPr lang="en-US"/>
          </a:p>
        </p:txBody>
      </p:sp>
    </p:spTree>
    <p:extLst>
      <p:ext uri="{BB962C8B-B14F-4D97-AF65-F5344CB8AC3E}">
        <p14:creationId xmlns:p14="http://schemas.microsoft.com/office/powerpoint/2010/main" val="2479736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brief review of how these two methods work…</a:t>
            </a:r>
          </a:p>
          <a:p>
            <a:endParaRPr lang="en-US" dirty="0"/>
          </a:p>
          <a:p>
            <a:r>
              <a:rPr lang="en-US" dirty="0"/>
              <a:t>Let’s start with GKDE.</a:t>
            </a:r>
          </a:p>
          <a:p>
            <a:pPr marL="171450" indent="-171450">
              <a:buFont typeface="Arial" panose="020B0604020202020204" pitchFamily="34" charset="0"/>
              <a:buChar char="•"/>
            </a:pPr>
            <a:r>
              <a:rPr lang="en-US" dirty="0"/>
              <a:t>A GKDE fits a normal density with a “bin width” or “bandwidth” at each data point</a:t>
            </a:r>
          </a:p>
          <a:p>
            <a:pPr marL="171450" indent="-171450">
              <a:buFont typeface="Arial" panose="020B0604020202020204" pitchFamily="34" charset="0"/>
              <a:buChar char="•"/>
            </a:pPr>
            <a:r>
              <a:rPr lang="en-US" dirty="0"/>
              <a:t>These kernels are averaged together to produce the GKDE</a:t>
            </a:r>
          </a:p>
          <a:p>
            <a:pPr marL="171450" indent="-171450">
              <a:buFont typeface="Arial" panose="020B0604020202020204" pitchFamily="34" charset="0"/>
              <a:buChar char="•"/>
            </a:pPr>
            <a:r>
              <a:rPr lang="en-US" dirty="0"/>
              <a:t>As n increases…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On the other hand, a DPMM uses an infinite mixture of normal.</a:t>
            </a:r>
          </a:p>
          <a:p>
            <a:pPr marL="171450" indent="-171450">
              <a:buFont typeface="Arial" panose="020B0604020202020204" pitchFamily="34" charset="0"/>
              <a:buChar char="•"/>
            </a:pPr>
            <a:r>
              <a:rPr lang="en-US" dirty="0"/>
              <a:t>These normal(s) are not centered at data points</a:t>
            </a:r>
          </a:p>
          <a:p>
            <a:pPr marL="171450" indent="-171450">
              <a:buFont typeface="Arial" panose="020B0604020202020204" pitchFamily="34" charset="0"/>
              <a:buChar char="•"/>
            </a:pPr>
            <a:r>
              <a:rPr lang="en-US" dirty="0"/>
              <a:t>But at unknown means </a:t>
            </a:r>
            <a:r>
              <a:rPr lang="en-US" dirty="0" err="1"/>
              <a:t>mu_k</a:t>
            </a:r>
            <a:r>
              <a:rPr lang="en-US" dirty="0"/>
              <a:t> with unknown widths determined by…</a:t>
            </a:r>
          </a:p>
          <a:p>
            <a:pPr marL="171450" indent="-171450">
              <a:buFont typeface="Arial" panose="020B0604020202020204" pitchFamily="34" charset="0"/>
              <a:buChar char="•"/>
            </a:pPr>
            <a:r>
              <a:rPr lang="en-US" dirty="0"/>
              <a:t>This infinite sum of normal is weighted by </a:t>
            </a:r>
            <a:r>
              <a:rPr lang="en-US" dirty="0" err="1"/>
              <a:t>wk</a:t>
            </a:r>
            <a:r>
              <a:rPr lang="en-US" dirty="0"/>
              <a:t> which decay to zero so that…</a:t>
            </a:r>
          </a:p>
          <a:p>
            <a:pPr marL="171450" indent="-171450">
              <a:buFont typeface="Arial" panose="020B0604020202020204" pitchFamily="34" charset="0"/>
              <a:buChar char="•"/>
            </a:pPr>
            <a:r>
              <a:rPr lang="en-US" dirty="0"/>
              <a:t>We use Bayesian inference to determine the means, std dev, and weights</a:t>
            </a:r>
          </a:p>
          <a:p>
            <a:pPr marL="628650" lvl="1" indent="-171450">
              <a:buFont typeface="Arial" panose="020B0604020202020204" pitchFamily="34" charset="0"/>
              <a:buChar char="•"/>
            </a:pPr>
            <a:r>
              <a:rPr lang="en-US" dirty="0"/>
              <a:t>This leads to a finite number of posterior components with nonzero weight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38</a:t>
            </a:fld>
            <a:endParaRPr lang="en-US"/>
          </a:p>
        </p:txBody>
      </p:sp>
    </p:spTree>
    <p:extLst>
      <p:ext uri="{BB962C8B-B14F-4D97-AF65-F5344CB8AC3E}">
        <p14:creationId xmlns:p14="http://schemas.microsoft.com/office/powerpoint/2010/main" val="4029877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notes about the practical considerations of implementing these DE techniques…</a:t>
            </a:r>
          </a:p>
          <a:p>
            <a:endParaRPr lang="en-US" dirty="0"/>
          </a:p>
          <a:p>
            <a:r>
              <a:rPr lang="en-US" dirty="0"/>
              <a:t>GKDE is sensitive…</a:t>
            </a:r>
          </a:p>
          <a:p>
            <a:pPr marL="171450" indent="-171450">
              <a:buFont typeface="Arial" panose="020B0604020202020204" pitchFamily="34" charset="0"/>
              <a:buChar char="•"/>
            </a:pPr>
            <a:r>
              <a:rPr lang="en-US" dirty="0"/>
              <a:t>Using a typical rule of thumb like Scott’s rule may lead to over-smoothing…</a:t>
            </a:r>
          </a:p>
          <a:p>
            <a:pPr marL="171450" indent="-171450">
              <a:buFont typeface="Arial" panose="020B0604020202020204" pitchFamily="34" charset="0"/>
              <a:buChar char="•"/>
            </a:pPr>
            <a:r>
              <a:rPr lang="en-US" dirty="0"/>
              <a:t>(as shown by the blue curve)</a:t>
            </a:r>
          </a:p>
          <a:p>
            <a:pPr marL="171450" indent="-171450">
              <a:buFont typeface="Arial" panose="020B0604020202020204" pitchFamily="34" charset="0"/>
              <a:buChar char="•"/>
            </a:pPr>
            <a:r>
              <a:rPr lang="en-US" dirty="0"/>
              <a:t>If bandwidth chosen optimally using MISE, we obtain a better overall estimate</a:t>
            </a:r>
          </a:p>
          <a:p>
            <a:pPr marL="171450" indent="-171450">
              <a:buFont typeface="Arial" panose="020B0604020202020204" pitchFamily="34" charset="0"/>
              <a:buChar char="•"/>
            </a:pPr>
            <a:r>
              <a:rPr lang="en-US" dirty="0"/>
              <a:t>But it is subject to more variability (may </a:t>
            </a:r>
            <a:r>
              <a:rPr lang="en-US" dirty="0" err="1"/>
              <a:t>undersmooth</a:t>
            </a:r>
            <a:r>
              <a:rPr lang="en-US" dirty="0"/>
              <a:t> or overfit).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On the other hand…</a:t>
            </a:r>
          </a:p>
          <a:p>
            <a:pPr marL="171450" indent="-171450">
              <a:buFont typeface="Arial" panose="020B0604020202020204" pitchFamily="34" charset="0"/>
              <a:buChar char="•"/>
            </a:pPr>
            <a:r>
              <a:rPr lang="en-US" dirty="0"/>
              <a:t>We use Bayesian inference which relies on prior distributions for…</a:t>
            </a:r>
          </a:p>
          <a:p>
            <a:pPr marL="171450" indent="-171450">
              <a:buFont typeface="Arial" panose="020B0604020202020204" pitchFamily="34" charset="0"/>
              <a:buChar char="•"/>
            </a:pPr>
            <a:r>
              <a:rPr lang="en-US" dirty="0"/>
              <a:t>The values used to define these prior distributions may influence the DE</a:t>
            </a:r>
          </a:p>
          <a:p>
            <a:pPr marL="171450" indent="-171450">
              <a:buFont typeface="Arial" panose="020B0604020202020204" pitchFamily="34" charset="0"/>
              <a:buChar char="•"/>
            </a:pPr>
            <a:r>
              <a:rPr lang="en-US" dirty="0"/>
              <a:t>Specifically…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point here is that these implementation choices matter…</a:t>
            </a:r>
          </a:p>
          <a:p>
            <a:pPr marL="171450" indent="-171450">
              <a:buFont typeface="Arial" panose="020B0604020202020204" pitchFamily="34" charset="0"/>
              <a:buChar char="•"/>
            </a:pPr>
            <a:r>
              <a:rPr lang="en-US" dirty="0"/>
              <a:t>They matter because…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39</a:t>
            </a:fld>
            <a:endParaRPr lang="en-US"/>
          </a:p>
        </p:txBody>
      </p:sp>
    </p:spTree>
    <p:extLst>
      <p:ext uri="{BB962C8B-B14F-4D97-AF65-F5344CB8AC3E}">
        <p14:creationId xmlns:p14="http://schemas.microsoft.com/office/powerpoint/2010/main" val="427164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problems in uncertainty quantification: the forward and inverse problem.</a:t>
            </a:r>
          </a:p>
          <a:p>
            <a:endParaRPr lang="en-US" dirty="0"/>
          </a:p>
          <a:p>
            <a:r>
              <a:rPr lang="en-US" dirty="0"/>
              <a:t>Suppose you have a computational model, like a wildfire model.</a:t>
            </a:r>
          </a:p>
          <a:p>
            <a:r>
              <a:rPr lang="en-US" dirty="0"/>
              <a:t>This model takes parameters of interest (which we will denote by lambda) and maps them to quantities of interest (which we will denote by q)</a:t>
            </a:r>
          </a:p>
          <a:p>
            <a:endParaRPr lang="en-US" dirty="0"/>
          </a:p>
          <a:p>
            <a:r>
              <a:rPr lang="en-US" dirty="0"/>
              <a:t>For instance, the wildfire model might have, as one of its inputs, the ignition point of a wildfire (as the parameter of interest)</a:t>
            </a:r>
          </a:p>
          <a:p>
            <a:r>
              <a:rPr lang="en-US" dirty="0"/>
              <a:t>And output the current observed edge of the fire front (as the quantity of interest).</a:t>
            </a:r>
          </a:p>
          <a:p>
            <a:endParaRPr lang="en-US" dirty="0"/>
          </a:p>
          <a:p>
            <a:r>
              <a:rPr lang="en-US" dirty="0"/>
              <a:t>In the forward problem, we are interested in determining the uncertainty of predicted quantities of interest (i.e., the fire front) based on uncertainty of our parameter of interest (i.e., the fire start location).</a:t>
            </a:r>
          </a:p>
          <a:p>
            <a:endParaRPr lang="en-US" dirty="0"/>
          </a:p>
          <a:p>
            <a:r>
              <a:rPr lang="en-US" dirty="0"/>
              <a:t>In the inverse problem, we are interested in using observations of the quantity of interest (i.e., the current location of the fire front) to make inferences about the parameter of interest (i.e., where did the fire start?).</a:t>
            </a:r>
          </a:p>
          <a:p>
            <a:endParaRPr lang="en-US" dirty="0"/>
          </a:p>
          <a:p>
            <a:r>
              <a:rPr lang="en-US" dirty="0"/>
              <a:t>In this dissertation, we will focus only on the inverse problem: we want to understand and quantify the uncertainty in our parameter of interest based on information and data from our quantity of interest.</a:t>
            </a:r>
          </a:p>
          <a:p>
            <a:endParaRPr lang="en-US" dirty="0"/>
          </a:p>
          <a:p>
            <a:r>
              <a:rPr lang="en-US" dirty="0"/>
              <a:t>There are a number of common challenges that we face when solving inverse problems:</a:t>
            </a:r>
          </a:p>
          <a:p>
            <a:pPr marL="228600" indent="-228600">
              <a:buAutoNum type="arabicPeriod"/>
            </a:pPr>
            <a:r>
              <a:rPr lang="en-US" dirty="0"/>
              <a:t>Inverse problems are typically ill-posed. By this we mean that there are typically multiple possible values for the parameter of interest that could have produced our observations. For instance, two ignition points could lead to the same current observed fire front.</a:t>
            </a:r>
          </a:p>
          <a:p>
            <a:pPr marL="228600" indent="-228600">
              <a:buAutoNum type="arabicPeriod"/>
            </a:pPr>
            <a:r>
              <a:rPr lang="en-US" dirty="0"/>
              <a:t>Inverse problems may be subject to additional external uncertainties, either in our computational model or in our observed values. For instance, the wildfire-computational model may not sufficiently capture all of the involved physical processes precisely. Or the observations from satellite data may be especially noisy and inaccurate.</a:t>
            </a:r>
          </a:p>
          <a:p>
            <a:pPr marL="228600" indent="-228600">
              <a:buAutoNum type="arabicPeriod"/>
            </a:pPr>
            <a:r>
              <a:rPr lang="en-US" dirty="0"/>
              <a:t>Finally, we may have limited observations with which to make these inferences (i.e., the satellite only provides data on the fire after some number of hours when it completes its orbit)</a:t>
            </a:r>
          </a:p>
          <a:p>
            <a:pPr marL="228600" indent="-228600">
              <a:buAutoNum type="arabicPeriod"/>
            </a:pPr>
            <a:endParaRPr lang="en-US" dirty="0"/>
          </a:p>
          <a:p>
            <a:pPr marL="0" indent="0">
              <a:buNone/>
            </a:pPr>
            <a:r>
              <a:rPr lang="en-US" dirty="0"/>
              <a:t>As part of the main goal of showing that data-consistent inversion is a flexible and robust framework to solve inverse problems, I will show how the data-consistent approach tackles some of these issues.</a:t>
            </a:r>
          </a:p>
          <a:p>
            <a:pPr marL="0" indent="0">
              <a:buNone/>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4</a:t>
            </a:fld>
            <a:endParaRPr lang="en-US"/>
          </a:p>
        </p:txBody>
      </p:sp>
    </p:spTree>
    <p:extLst>
      <p:ext uri="{BB962C8B-B14F-4D97-AF65-F5344CB8AC3E}">
        <p14:creationId xmlns:p14="http://schemas.microsoft.com/office/powerpoint/2010/main" val="180112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looked at determining a single density estimate for obs.</a:t>
            </a:r>
          </a:p>
          <a:p>
            <a:r>
              <a:rPr lang="en-US" dirty="0"/>
              <a:t>How can we assess the uncertainty of this estimate given our sample of data?</a:t>
            </a:r>
          </a:p>
          <a:p>
            <a:pPr marL="171450" indent="-171450">
              <a:buFont typeface="Arial" panose="020B0604020202020204" pitchFamily="34" charset="0"/>
              <a:buChar char="•"/>
            </a:pPr>
            <a:r>
              <a:rPr lang="en-US" dirty="0"/>
              <a:t>We generally can use a pointwise CI or CI to estimate this uncertainty</a:t>
            </a:r>
          </a:p>
          <a:p>
            <a:endParaRPr lang="en-US" dirty="0"/>
          </a:p>
          <a:p>
            <a:r>
              <a:rPr lang="en-US" dirty="0"/>
              <a:t>For a GKDE, there are different methods of obtaining a CI.</a:t>
            </a:r>
          </a:p>
          <a:p>
            <a:pPr marL="171450" indent="-171450">
              <a:buFont typeface="Arial" panose="020B0604020202020204" pitchFamily="34" charset="0"/>
              <a:buChar char="•"/>
            </a:pPr>
            <a:r>
              <a:rPr lang="en-US" dirty="0"/>
              <a:t>One method is to use a bootstrap method…</a:t>
            </a:r>
          </a:p>
          <a:p>
            <a:pPr marL="171450" indent="-171450">
              <a:buFont typeface="Arial" panose="020B0604020202020204" pitchFamily="34" charset="0"/>
              <a:buChar char="•"/>
            </a:pPr>
            <a:r>
              <a:rPr lang="en-US" dirty="0"/>
              <a:t>The idea here is we resample the data (with replacement) M times</a:t>
            </a:r>
          </a:p>
          <a:p>
            <a:pPr marL="171450" indent="-171450">
              <a:buFont typeface="Arial" panose="020B0604020202020204" pitchFamily="34" charset="0"/>
              <a:buChar char="•"/>
            </a:pPr>
            <a:r>
              <a:rPr lang="en-US" dirty="0"/>
              <a:t>Then we use these M samples to compute M different observed densities</a:t>
            </a:r>
          </a:p>
          <a:p>
            <a:pPr marL="171450" indent="-171450">
              <a:buFont typeface="Arial" panose="020B0604020202020204" pitchFamily="34" charset="0"/>
              <a:buChar char="•"/>
            </a:pPr>
            <a:r>
              <a:rPr lang="en-US" dirty="0"/>
              <a:t>The pointwise CI can then be determined by taking the lower and upper bounds corresponding to the 95% quantile</a:t>
            </a:r>
          </a:p>
          <a:p>
            <a:pPr marL="171450" indent="-171450">
              <a:buFont typeface="Arial" panose="020B0604020202020204" pitchFamily="34" charset="0"/>
              <a:buChar char="•"/>
            </a:pPr>
            <a:r>
              <a:rPr lang="en-US" dirty="0"/>
              <a:t>This is shown by the yellow boundaries here…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On the other hand…</a:t>
            </a:r>
          </a:p>
          <a:p>
            <a:pPr marL="171450" indent="-171450">
              <a:buFont typeface="Arial" panose="020B0604020202020204" pitchFamily="34" charset="0"/>
              <a:buChar char="•"/>
            </a:pPr>
            <a:r>
              <a:rPr lang="en-US" dirty="0"/>
              <a:t>DPMM assumes </a:t>
            </a:r>
            <a:r>
              <a:rPr lang="en-US" dirty="0" err="1"/>
              <a:t>obs</a:t>
            </a:r>
            <a:r>
              <a:rPr lang="en-US" dirty="0"/>
              <a:t> distribution is random</a:t>
            </a:r>
          </a:p>
          <a:p>
            <a:pPr marL="171450" indent="-171450">
              <a:buFont typeface="Arial" panose="020B0604020202020204" pitchFamily="34" charset="0"/>
              <a:buChar char="•"/>
            </a:pPr>
            <a:r>
              <a:rPr lang="en-US" dirty="0"/>
              <a:t>Each realization of DPMM is a random probably distribution…</a:t>
            </a:r>
          </a:p>
          <a:p>
            <a:pPr marL="171450" indent="-171450">
              <a:buFont typeface="Arial" panose="020B0604020202020204" pitchFamily="34" charset="0"/>
              <a:buChar char="•"/>
            </a:pPr>
            <a:r>
              <a:rPr lang="en-US" dirty="0"/>
              <a:t>Each posterior sample is a random </a:t>
            </a:r>
            <a:r>
              <a:rPr lang="en-US" dirty="0" err="1"/>
              <a:t>distr</a:t>
            </a:r>
            <a:r>
              <a:rPr lang="en-US" dirty="0"/>
              <a:t>…</a:t>
            </a:r>
          </a:p>
          <a:p>
            <a:pPr marL="171450" indent="-171450">
              <a:buFont typeface="Arial" panose="020B0604020202020204" pitchFamily="34" charset="0"/>
              <a:buChar char="•"/>
            </a:pPr>
            <a:r>
              <a:rPr lang="en-US" dirty="0"/>
              <a:t>The best estimate of </a:t>
            </a:r>
            <a:r>
              <a:rPr lang="en-US" dirty="0" err="1"/>
              <a:t>obs</a:t>
            </a:r>
            <a:r>
              <a:rPr lang="en-US" dirty="0"/>
              <a:t> obtained by taking the average density…</a:t>
            </a:r>
          </a:p>
          <a:p>
            <a:pPr marL="171450" indent="-171450">
              <a:buFont typeface="Arial" panose="020B0604020202020204" pitchFamily="34" charset="0"/>
              <a:buChar char="•"/>
            </a:pPr>
            <a:r>
              <a:rPr lang="en-US" dirty="0"/>
              <a:t>A pointwise CI can be obtained by taking lower and upper bounds corresponding to the 95% quantile…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40</a:t>
            </a:fld>
            <a:endParaRPr lang="en-US"/>
          </a:p>
        </p:txBody>
      </p:sp>
    </p:spTree>
    <p:extLst>
      <p:ext uri="{BB962C8B-B14F-4D97-AF65-F5344CB8AC3E}">
        <p14:creationId xmlns:p14="http://schemas.microsoft.com/office/powerpoint/2010/main" val="115915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a:t>
            </a:r>
          </a:p>
          <a:p>
            <a:pPr marL="171450" indent="-171450">
              <a:buFont typeface="Arial" panose="020B0604020202020204" pitchFamily="34" charset="0"/>
              <a:buChar char="•"/>
            </a:pPr>
            <a:r>
              <a:rPr lang="en-US" dirty="0"/>
              <a:t>… But this was just in the data space.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want to know... In the parameter space…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 this, we will use a 1D nonlinear map (comp. model)</a:t>
            </a:r>
          </a:p>
          <a:p>
            <a:pPr marL="171450" indent="-171450">
              <a:buFont typeface="Arial" panose="020B0604020202020204" pitchFamily="34" charset="0"/>
              <a:buChar char="•"/>
            </a:pPr>
            <a:r>
              <a:rPr lang="en-US" dirty="0"/>
              <a:t>A cubic function defined on [0,10]…</a:t>
            </a:r>
          </a:p>
          <a:p>
            <a:pPr marL="171450" indent="-171450">
              <a:buFont typeface="Arial" panose="020B0604020202020204" pitchFamily="34" charset="0"/>
              <a:buChar char="•"/>
            </a:pPr>
            <a:r>
              <a:rPr lang="en-US" dirty="0"/>
              <a:t>For the initial we use… (almost uniform, but with decaying tail)</a:t>
            </a:r>
          </a:p>
          <a:p>
            <a:pPr marL="171450" indent="-171450">
              <a:buFont typeface="Arial" panose="020B0604020202020204" pitchFamily="34" charset="0"/>
              <a:buChar char="•"/>
            </a:pPr>
            <a:r>
              <a:rPr lang="en-US" dirty="0"/>
              <a:t>Compute the predicted by sampling initial and using the push-forward samples…</a:t>
            </a:r>
          </a:p>
        </p:txBody>
      </p:sp>
      <p:sp>
        <p:nvSpPr>
          <p:cNvPr id="4" name="Slide Number Placeholder 3"/>
          <p:cNvSpPr>
            <a:spLocks noGrp="1"/>
          </p:cNvSpPr>
          <p:nvPr>
            <p:ph type="sldNum" sz="quarter" idx="5"/>
          </p:nvPr>
        </p:nvSpPr>
        <p:spPr/>
        <p:txBody>
          <a:bodyPr/>
          <a:lstStyle/>
          <a:p>
            <a:fld id="{7A03C124-2451-4435-B0D0-8A2C87205202}" type="slidenum">
              <a:rPr lang="en-US" smtClean="0"/>
              <a:t>41</a:t>
            </a:fld>
            <a:endParaRPr lang="en-US"/>
          </a:p>
        </p:txBody>
      </p:sp>
    </p:spTree>
    <p:extLst>
      <p:ext uri="{BB962C8B-B14F-4D97-AF65-F5344CB8AC3E}">
        <p14:creationId xmlns:p14="http://schemas.microsoft.com/office/powerpoint/2010/main" val="4006127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a pointwise CI for the update is straightforward…</a:t>
            </a:r>
          </a:p>
          <a:p>
            <a:endParaRPr lang="en-US" dirty="0"/>
          </a:p>
          <a:p>
            <a:r>
              <a:rPr lang="en-US" dirty="0"/>
              <a:t>For GKDE…</a:t>
            </a:r>
          </a:p>
          <a:p>
            <a:pPr marL="171450" indent="-171450">
              <a:buFont typeface="Arial" panose="020B0604020202020204" pitchFamily="34" charset="0"/>
              <a:buChar char="•"/>
            </a:pPr>
            <a:r>
              <a:rPr lang="en-US" dirty="0"/>
              <a:t>Compute update for each bootstrapped </a:t>
            </a:r>
            <a:r>
              <a:rPr lang="en-US" dirty="0" err="1"/>
              <a:t>obs</a:t>
            </a:r>
            <a:r>
              <a:rPr lang="en-US" dirty="0"/>
              <a:t> GKDE</a:t>
            </a:r>
          </a:p>
          <a:p>
            <a:pPr marL="171450" indent="-171450">
              <a:buFont typeface="Arial" panose="020B0604020202020204" pitchFamily="34" charset="0"/>
              <a:buChar char="•"/>
            </a:pPr>
            <a:r>
              <a:rPr lang="en-US" dirty="0"/>
              <a:t>Then use pointwise quantiles in parameter space (as before)…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DPMM</a:t>
            </a:r>
          </a:p>
          <a:p>
            <a:pPr marL="171450" indent="-171450">
              <a:buFont typeface="Arial" panose="020B0604020202020204" pitchFamily="34" charset="0"/>
              <a:buChar char="•"/>
            </a:pPr>
            <a:r>
              <a:rPr lang="en-US" dirty="0"/>
              <a:t>Use the M observed posterior sample pdfs to obtain M update pdfs…</a:t>
            </a:r>
          </a:p>
          <a:p>
            <a:pPr marL="171450" indent="-171450">
              <a:buFont typeface="Arial" panose="020B0604020202020204" pitchFamily="34" charset="0"/>
              <a:buChar char="•"/>
            </a:pPr>
            <a:r>
              <a:rPr lang="en-US" dirty="0"/>
              <a:t>Use pointwise quantiles in the parameter space…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Looks expensive, but it is not!</a:t>
            </a:r>
          </a:p>
        </p:txBody>
      </p:sp>
      <p:sp>
        <p:nvSpPr>
          <p:cNvPr id="4" name="Slide Number Placeholder 3"/>
          <p:cNvSpPr>
            <a:spLocks noGrp="1"/>
          </p:cNvSpPr>
          <p:nvPr>
            <p:ph type="sldNum" sz="quarter" idx="5"/>
          </p:nvPr>
        </p:nvSpPr>
        <p:spPr/>
        <p:txBody>
          <a:bodyPr/>
          <a:lstStyle/>
          <a:p>
            <a:fld id="{7A03C124-2451-4435-B0D0-8A2C87205202}" type="slidenum">
              <a:rPr lang="en-US" smtClean="0"/>
              <a:t>42</a:t>
            </a:fld>
            <a:endParaRPr lang="en-US"/>
          </a:p>
        </p:txBody>
      </p:sp>
    </p:spTree>
    <p:extLst>
      <p:ext uri="{BB962C8B-B14F-4D97-AF65-F5344CB8AC3E}">
        <p14:creationId xmlns:p14="http://schemas.microsoft.com/office/powerpoint/2010/main" val="1839021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want to highlight some of the other benefits we investigated for using a DPMM for estimating the observed density.</a:t>
            </a:r>
          </a:p>
          <a:p>
            <a:endParaRPr lang="en-US" dirty="0"/>
          </a:p>
          <a:p>
            <a:r>
              <a:rPr lang="en-US" dirty="0"/>
              <a:t>In general, the DCI approach…</a:t>
            </a:r>
          </a:p>
          <a:p>
            <a:pPr marL="171450" indent="-171450">
              <a:buFont typeface="Arial" panose="020B0604020202020204" pitchFamily="34" charset="0"/>
              <a:buChar char="•"/>
            </a:pPr>
            <a:r>
              <a:rPr lang="en-US" dirty="0" err="1"/>
              <a:t>Obs</a:t>
            </a:r>
            <a:r>
              <a:rPr lang="en-US" dirty="0"/>
              <a:t> =&gt; Update is a DPMM. Can be written in form shown…</a:t>
            </a:r>
          </a:p>
          <a:p>
            <a:pPr marL="171450" indent="-171450">
              <a:buFont typeface="Arial" panose="020B0604020202020204" pitchFamily="34" charset="0"/>
              <a:buChar char="•"/>
            </a:pPr>
            <a:r>
              <a:rPr lang="en-US" dirty="0"/>
              <a:t>Among other things, this means that the UQ analysis is straight forward…</a:t>
            </a:r>
          </a:p>
          <a:p>
            <a:pPr marL="628650" lvl="1" indent="-171450">
              <a:buFont typeface="Arial" panose="020B0604020202020204" pitchFamily="34" charset="0"/>
              <a:buChar char="•"/>
            </a:pPr>
            <a:r>
              <a:rPr lang="en-US" dirty="0"/>
              <a:t>For each of the observed posterior distr. (“j”), we obtain a corresponding “posterior” update </a:t>
            </a:r>
            <a:r>
              <a:rPr lang="en-US" dirty="0" err="1"/>
              <a:t>distr</a:t>
            </a:r>
            <a:r>
              <a:rPr lang="en-US" dirty="0"/>
              <a:t> (“j”)</a:t>
            </a:r>
          </a:p>
          <a:p>
            <a:pPr marL="171450" lvl="0" indent="-171450">
              <a:buFont typeface="Arial" panose="020B0604020202020204" pitchFamily="34" charset="0"/>
              <a:buChar char="•"/>
            </a:pPr>
            <a:r>
              <a:rPr lang="en-US" dirty="0"/>
              <a:t>Also, this approach is generally beneficial because we restrict the cost of…</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Lastly, one of the cool features of using DPMM is that we obtain a component-wise…</a:t>
            </a:r>
          </a:p>
          <a:p>
            <a:pPr marL="171450" lvl="0" indent="-171450">
              <a:buFont typeface="Arial" panose="020B0604020202020204" pitchFamily="34" charset="0"/>
              <a:buChar char="•"/>
            </a:pPr>
            <a:r>
              <a:rPr lang="en-US" dirty="0"/>
              <a:t>DPMM is often used as a clustering algorithm for various applications</a:t>
            </a:r>
          </a:p>
          <a:p>
            <a:pPr marL="171450" lvl="0" indent="-171450">
              <a:buFont typeface="Arial" panose="020B0604020202020204" pitchFamily="34" charset="0"/>
              <a:buChar char="•"/>
            </a:pPr>
            <a:r>
              <a:rPr lang="en-US" dirty="0"/>
              <a:t>By decomposing the data space into “k” clusters, we can decompose the parameter space into “k” corresponding “updated” clusters</a:t>
            </a:r>
          </a:p>
          <a:p>
            <a:pPr marL="171450" lvl="0" indent="-171450">
              <a:buFont typeface="Arial" panose="020B0604020202020204" pitchFamily="34" charset="0"/>
              <a:buChar char="•"/>
            </a:pPr>
            <a:r>
              <a:rPr lang="en-US" dirty="0"/>
              <a:t>Show what this means…</a:t>
            </a:r>
          </a:p>
        </p:txBody>
      </p:sp>
      <p:sp>
        <p:nvSpPr>
          <p:cNvPr id="4" name="Slide Number Placeholder 3"/>
          <p:cNvSpPr>
            <a:spLocks noGrp="1"/>
          </p:cNvSpPr>
          <p:nvPr>
            <p:ph type="sldNum" sz="quarter" idx="5"/>
          </p:nvPr>
        </p:nvSpPr>
        <p:spPr/>
        <p:txBody>
          <a:bodyPr/>
          <a:lstStyle/>
          <a:p>
            <a:fld id="{7A03C124-2451-4435-B0D0-8A2C87205202}" type="slidenum">
              <a:rPr lang="en-US" smtClean="0"/>
              <a:t>43</a:t>
            </a:fld>
            <a:endParaRPr lang="en-US"/>
          </a:p>
        </p:txBody>
      </p:sp>
    </p:spTree>
    <p:extLst>
      <p:ext uri="{BB962C8B-B14F-4D97-AF65-F5344CB8AC3E}">
        <p14:creationId xmlns:p14="http://schemas.microsoft.com/office/powerpoint/2010/main" val="3656479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p:txBody>
      </p:sp>
      <p:sp>
        <p:nvSpPr>
          <p:cNvPr id="4" name="Slide Number Placeholder 3"/>
          <p:cNvSpPr>
            <a:spLocks noGrp="1"/>
          </p:cNvSpPr>
          <p:nvPr>
            <p:ph type="sldNum" sz="quarter" idx="5"/>
          </p:nvPr>
        </p:nvSpPr>
        <p:spPr/>
        <p:txBody>
          <a:bodyPr/>
          <a:lstStyle/>
          <a:p>
            <a:fld id="{7A03C124-2451-4435-B0D0-8A2C87205202}" type="slidenum">
              <a:rPr lang="en-US" smtClean="0"/>
              <a:t>44</a:t>
            </a:fld>
            <a:endParaRPr lang="en-US"/>
          </a:p>
        </p:txBody>
      </p:sp>
    </p:spTree>
    <p:extLst>
      <p:ext uri="{BB962C8B-B14F-4D97-AF65-F5344CB8AC3E}">
        <p14:creationId xmlns:p14="http://schemas.microsoft.com/office/powerpoint/2010/main" val="2829137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03C124-2451-4435-B0D0-8A2C87205202}" type="slidenum">
              <a:rPr lang="en-US" smtClean="0"/>
              <a:t>45</a:t>
            </a:fld>
            <a:endParaRPr lang="en-US"/>
          </a:p>
        </p:txBody>
      </p:sp>
    </p:spTree>
    <p:extLst>
      <p:ext uri="{BB962C8B-B14F-4D97-AF65-F5344CB8AC3E}">
        <p14:creationId xmlns:p14="http://schemas.microsoft.com/office/powerpoint/2010/main" val="2183655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03C124-2451-4435-B0D0-8A2C87205202}" type="slidenum">
              <a:rPr lang="en-US" smtClean="0"/>
              <a:t>46</a:t>
            </a:fld>
            <a:endParaRPr lang="en-US"/>
          </a:p>
        </p:txBody>
      </p:sp>
    </p:spTree>
    <p:extLst>
      <p:ext uri="{BB962C8B-B14F-4D97-AF65-F5344CB8AC3E}">
        <p14:creationId xmlns:p14="http://schemas.microsoft.com/office/powerpoint/2010/main" val="229502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solve the inverse problem it is important to clarify…</a:t>
            </a:r>
          </a:p>
          <a:p>
            <a:endParaRPr lang="en-US" dirty="0"/>
          </a:p>
          <a:p>
            <a:r>
              <a:rPr lang="en-US" dirty="0"/>
              <a:t>We can generally classify uncertainties into two categories: epistemic and </a:t>
            </a:r>
            <a:r>
              <a:rPr lang="en-US" dirty="0" err="1"/>
              <a:t>aleotoric</a:t>
            </a:r>
            <a:r>
              <a:rPr lang="en-US" dirty="0"/>
              <a:t>.</a:t>
            </a:r>
          </a:p>
          <a:p>
            <a:endParaRPr lang="en-US" dirty="0"/>
          </a:p>
          <a:p>
            <a:pPr marL="171450" indent="-171450">
              <a:buFont typeface="Arial" panose="020B0604020202020204" pitchFamily="34" charset="0"/>
              <a:buChar char="•"/>
            </a:pPr>
            <a:r>
              <a:rPr lang="en-US" dirty="0"/>
              <a:t>Epistemic uncertainty is….For instance, the fire ignition location in a fire model. </a:t>
            </a:r>
          </a:p>
          <a:p>
            <a:pPr marL="628650" lvl="1" indent="-171450">
              <a:buFont typeface="Arial" panose="020B0604020202020204" pitchFamily="34" charset="0"/>
              <a:buChar char="•"/>
            </a:pPr>
            <a:r>
              <a:rPr lang="en-US" dirty="0"/>
              <a:t>There is some true starting point of the wildfire, but it is usually very difficult and resource intensive to determine the exact location / starting point of a wildfire. Thus, the starting location could be determined, but since we do not know its location, it is subject to epistemic uncertainty.</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err="1"/>
              <a:t>Aleotoric</a:t>
            </a:r>
            <a:r>
              <a:rPr lang="en-US" dirty="0"/>
              <a:t> uncertainty is... It is uncertainty that is inherent in the parameter...</a:t>
            </a:r>
          </a:p>
          <a:p>
            <a:pPr marL="628650" lvl="1" indent="-171450">
              <a:buFont typeface="Arial" panose="020B0604020202020204" pitchFamily="34" charset="0"/>
              <a:buChar char="•"/>
            </a:pPr>
            <a:r>
              <a:rPr lang="en-US" dirty="0"/>
              <a:t>For example, the pressure field in a turbulent fluid dynamics model is inherently random. The turbulence is a chaotic system and there is no “true” fixed value of the pressure field: it is subject to </a:t>
            </a:r>
            <a:r>
              <a:rPr lang="en-US" dirty="0" err="1"/>
              <a:t>aleotoric</a:t>
            </a:r>
            <a:r>
              <a:rPr lang="en-US" dirty="0"/>
              <a:t> uncertainty.</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classification of uncertainties for the parameter we are interested in is important because it changes how we should approach the inverse problem and the types of methods we should use to obtain solutions to the inverse problem.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5</a:t>
            </a:fld>
            <a:endParaRPr lang="en-US"/>
          </a:p>
        </p:txBody>
      </p:sp>
    </p:spTree>
    <p:extLst>
      <p:ext uri="{BB962C8B-B14F-4D97-AF65-F5344CB8AC3E}">
        <p14:creationId xmlns:p14="http://schemas.microsoft.com/office/powerpoint/2010/main" val="196891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these points, we will be looking at a simple computational model that can be described using a linear system of equations.</a:t>
            </a:r>
          </a:p>
          <a:p>
            <a:endParaRPr lang="en-US" dirty="0"/>
          </a:p>
          <a:p>
            <a:r>
              <a:rPr lang="en-US" dirty="0"/>
              <a:t>Consider:</a:t>
            </a:r>
          </a:p>
          <a:p>
            <a:pPr marL="171450" indent="-171450">
              <a:buFont typeface="Arial" panose="020B0604020202020204" pitchFamily="34" charset="0"/>
              <a:buChar char="•"/>
            </a:pPr>
            <a:r>
              <a:rPr lang="en-US" dirty="0"/>
              <a:t>Two sensors measure height</a:t>
            </a:r>
          </a:p>
          <a:p>
            <a:pPr marL="171450" indent="-171450">
              <a:buFont typeface="Arial" panose="020B0604020202020204" pitchFamily="34" charset="0"/>
              <a:buChar char="•"/>
            </a:pPr>
            <a:r>
              <a:rPr lang="en-US" dirty="0"/>
              <a:t>Parameter of interest is the slope of the plate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are two versions of this problem:</a:t>
            </a:r>
          </a:p>
          <a:p>
            <a:pPr marL="171450" indent="-171450">
              <a:buFont typeface="Arial" panose="020B0604020202020204" pitchFamily="34" charset="0"/>
              <a:buChar char="•"/>
            </a:pPr>
            <a:r>
              <a:rPr lang="en-US" dirty="0"/>
              <a:t>Fixed plate version</a:t>
            </a:r>
          </a:p>
          <a:p>
            <a:pPr marL="171450" indent="-171450">
              <a:buFont typeface="Arial" panose="020B0604020202020204" pitchFamily="34" charset="0"/>
              <a:buChar char="•"/>
            </a:pPr>
            <a:r>
              <a:rPr lang="en-US" dirty="0"/>
              <a:t>Wobbly-plate version</a:t>
            </a:r>
          </a:p>
          <a:p>
            <a:endParaRPr lang="en-US" dirty="0"/>
          </a:p>
          <a:p>
            <a:r>
              <a:rPr lang="en-US" dirty="0"/>
              <a:t>While the model we use is a simplified mathematical model, it is inspired by practical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the wobbly-plate example is inspired by the use of tiltmeters to measure volcanic activity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micro-erosion meters (MEM) which measure erosion and are used in environmental and civil engineering applications.</a:t>
            </a:r>
          </a:p>
          <a:p>
            <a:endParaRPr lang="en-US" dirty="0"/>
          </a:p>
        </p:txBody>
      </p:sp>
      <p:sp>
        <p:nvSpPr>
          <p:cNvPr id="4" name="Slide Number Placeholder 3"/>
          <p:cNvSpPr>
            <a:spLocks noGrp="1"/>
          </p:cNvSpPr>
          <p:nvPr>
            <p:ph type="sldNum" sz="quarter" idx="5"/>
          </p:nvPr>
        </p:nvSpPr>
        <p:spPr/>
        <p:txBody>
          <a:bodyPr/>
          <a:lstStyle/>
          <a:p>
            <a:fld id="{7A03C124-2451-4435-B0D0-8A2C87205202}" type="slidenum">
              <a:rPr lang="en-US" smtClean="0"/>
              <a:t>6</a:t>
            </a:fld>
            <a:endParaRPr lang="en-US"/>
          </a:p>
        </p:txBody>
      </p:sp>
    </p:spTree>
    <p:extLst>
      <p:ext uri="{BB962C8B-B14F-4D97-AF65-F5344CB8AC3E}">
        <p14:creationId xmlns:p14="http://schemas.microsoft.com/office/powerpoint/2010/main" val="1848712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solutions to these two UQ problems are different.</a:t>
            </a:r>
          </a:p>
          <a:p>
            <a:endParaRPr lang="en-US" dirty="0"/>
          </a:p>
          <a:p>
            <a:r>
              <a:rPr lang="en-US" dirty="0"/>
              <a:t>For the parameter estimation problem, we take observations of the heights and are looking for a single value which best represents the “fixed” slope of the plate.</a:t>
            </a:r>
          </a:p>
          <a:p>
            <a:r>
              <a:rPr lang="en-US" dirty="0"/>
              <a:t>We also want to measure the uncertainty in our estimate of the slope using probability distributions.</a:t>
            </a:r>
          </a:p>
          <a:p>
            <a:r>
              <a:rPr lang="en-US" dirty="0"/>
              <a:t>This will change as we obtain more observations, with more observations reducing the uncertainty of our estimate (i.e., reducing epistemic uncertainty).</a:t>
            </a:r>
          </a:p>
          <a:p>
            <a:endParaRPr lang="en-US" dirty="0"/>
          </a:p>
          <a:p>
            <a:r>
              <a:rPr lang="en-US" dirty="0"/>
              <a:t>On the other hand, in the distribution problem, we use the observations of the height to help us construct a probability **DISTRIBUTION** which describes the variability of the slopes.</a:t>
            </a:r>
          </a:p>
          <a:p>
            <a:r>
              <a:rPr lang="en-US" dirty="0"/>
              <a:t>This distribution should not be “reduced” because the plate is wobbling: it is subject to </a:t>
            </a:r>
            <a:r>
              <a:rPr lang="en-US" dirty="0" err="1"/>
              <a:t>aleotoric</a:t>
            </a:r>
            <a:r>
              <a:rPr lang="en-US" dirty="0"/>
              <a:t> uncertainty.</a:t>
            </a:r>
          </a:p>
        </p:txBody>
      </p:sp>
      <p:sp>
        <p:nvSpPr>
          <p:cNvPr id="4" name="Slide Number Placeholder 3"/>
          <p:cNvSpPr>
            <a:spLocks noGrp="1"/>
          </p:cNvSpPr>
          <p:nvPr>
            <p:ph type="sldNum" sz="quarter" idx="5"/>
          </p:nvPr>
        </p:nvSpPr>
        <p:spPr/>
        <p:txBody>
          <a:bodyPr/>
          <a:lstStyle/>
          <a:p>
            <a:fld id="{7A03C124-2451-4435-B0D0-8A2C87205202}" type="slidenum">
              <a:rPr lang="en-US" smtClean="0"/>
              <a:t>7</a:t>
            </a:fld>
            <a:endParaRPr lang="en-US"/>
          </a:p>
        </p:txBody>
      </p:sp>
    </p:spTree>
    <p:extLst>
      <p:ext uri="{BB962C8B-B14F-4D97-AF65-F5344CB8AC3E}">
        <p14:creationId xmlns:p14="http://schemas.microsoft.com/office/powerpoint/2010/main" val="31618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defined our problems, let’s look at the DCI approach and compare it to the commonly used Bayesian approach.</a:t>
            </a:r>
          </a:p>
        </p:txBody>
      </p:sp>
      <p:sp>
        <p:nvSpPr>
          <p:cNvPr id="4" name="Slide Number Placeholder 3"/>
          <p:cNvSpPr>
            <a:spLocks noGrp="1"/>
          </p:cNvSpPr>
          <p:nvPr>
            <p:ph type="sldNum" sz="quarter" idx="5"/>
          </p:nvPr>
        </p:nvSpPr>
        <p:spPr/>
        <p:txBody>
          <a:bodyPr/>
          <a:lstStyle/>
          <a:p>
            <a:fld id="{7A03C124-2451-4435-B0D0-8A2C87205202}" type="slidenum">
              <a:rPr lang="en-US" smtClean="0"/>
              <a:t>8</a:t>
            </a:fld>
            <a:endParaRPr lang="en-US"/>
          </a:p>
        </p:txBody>
      </p:sp>
    </p:spTree>
    <p:extLst>
      <p:ext uri="{BB962C8B-B14F-4D97-AF65-F5344CB8AC3E}">
        <p14:creationId xmlns:p14="http://schemas.microsoft.com/office/powerpoint/2010/main" val="2111489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DCI designed to solve the parameter distribution problem using the formula shown here.</a:t>
            </a:r>
          </a:p>
          <a:p>
            <a:endParaRPr lang="en-US" dirty="0"/>
          </a:p>
          <a:p>
            <a:r>
              <a:rPr lang="en-US" dirty="0"/>
              <a:t>The general idea is that we propose an initial probability distribution that describes the variability of the parameter of interest.</a:t>
            </a:r>
          </a:p>
          <a:p>
            <a:r>
              <a:rPr lang="en-US" dirty="0"/>
              <a:t>In this case, that is the slopes of the wobbly-plate, shown here.</a:t>
            </a:r>
          </a:p>
          <a:p>
            <a:endParaRPr lang="en-US" dirty="0"/>
          </a:p>
          <a:p>
            <a:r>
              <a:rPr lang="en-US" dirty="0"/>
              <a:t>Then we use this initial probability density to determine a predicted probability distribution of the observed data.</a:t>
            </a:r>
          </a:p>
          <a:p>
            <a:r>
              <a:rPr lang="en-US" dirty="0"/>
              <a:t>This is technically the push-forward measure constructed by solving the forward UQ problem.</a:t>
            </a:r>
          </a:p>
          <a:p>
            <a:r>
              <a:rPr lang="en-US" dirty="0"/>
              <a:t>This can be done by sampling the initial distribution and evaluating the model Q(lambda) at each point.</a:t>
            </a:r>
          </a:p>
          <a:p>
            <a:endParaRPr lang="en-US" dirty="0"/>
          </a:p>
          <a:p>
            <a:r>
              <a:rPr lang="en-US" dirty="0"/>
              <a:t>Finally, we compare the predicted probability distribution to a probability distribution which describes the observed data.</a:t>
            </a:r>
          </a:p>
          <a:p>
            <a:r>
              <a:rPr lang="en-US" dirty="0"/>
              <a:t>We use this ratio to re-weight the initial distribution to obtain the data-consistent update.</a:t>
            </a:r>
          </a:p>
          <a:p>
            <a:endParaRPr lang="en-US" dirty="0"/>
          </a:p>
          <a:p>
            <a:r>
              <a:rPr lang="en-US" dirty="0"/>
              <a:t>This update is “consistent” with the observed data distribution in the sense that the push-forward measure of the update is exactly the same as the observed distribution.</a:t>
            </a:r>
          </a:p>
          <a:p>
            <a:endParaRPr lang="en-US" dirty="0"/>
          </a:p>
          <a:p>
            <a:r>
              <a:rPr lang="en-US" dirty="0"/>
              <a:t>In other words, evaluating the model Q(lambda) for a sample of the update produces a sample of data consistent with the observed distribution.</a:t>
            </a:r>
          </a:p>
          <a:p>
            <a:endParaRPr lang="en-US" dirty="0"/>
          </a:p>
          <a:p>
            <a:r>
              <a:rPr lang="en-US" dirty="0"/>
              <a:t>For a well-posed problem, the update probability distribution is the same as the parameter distribution used to generate the data.</a:t>
            </a:r>
          </a:p>
          <a:p>
            <a:endParaRPr lang="en-US" dirty="0"/>
          </a:p>
          <a:p>
            <a:r>
              <a:rPr lang="en-US" dirty="0"/>
              <a:t>When Q is not well-posed, for instance when we only have one sensor instead of two sensors in the wobbly-plate problem, then we don’t obtain the exact data-generating distribution because there is not enough information provided by the single sensor.</a:t>
            </a:r>
          </a:p>
          <a:p>
            <a:endParaRPr lang="en-US" dirty="0"/>
          </a:p>
          <a:p>
            <a:r>
              <a:rPr lang="en-US" dirty="0"/>
              <a:t>However, the update is closer to the data-generating solution than the initial, and, more importantly, it is consistent with the observed distribution of data from the single sensor that we do have measuring the data.</a:t>
            </a:r>
          </a:p>
        </p:txBody>
      </p:sp>
      <p:sp>
        <p:nvSpPr>
          <p:cNvPr id="4" name="Slide Number Placeholder 3"/>
          <p:cNvSpPr>
            <a:spLocks noGrp="1"/>
          </p:cNvSpPr>
          <p:nvPr>
            <p:ph type="sldNum" sz="quarter" idx="5"/>
          </p:nvPr>
        </p:nvSpPr>
        <p:spPr/>
        <p:txBody>
          <a:bodyPr/>
          <a:lstStyle/>
          <a:p>
            <a:fld id="{7A03C124-2451-4435-B0D0-8A2C87205202}" type="slidenum">
              <a:rPr lang="en-US" smtClean="0"/>
              <a:t>9</a:t>
            </a:fld>
            <a:endParaRPr lang="en-US"/>
          </a:p>
        </p:txBody>
      </p:sp>
    </p:spTree>
    <p:extLst>
      <p:ext uri="{BB962C8B-B14F-4D97-AF65-F5344CB8AC3E}">
        <p14:creationId xmlns:p14="http://schemas.microsoft.com/office/powerpoint/2010/main" val="58403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en-US"/>
              <a:t>7/14/2021</a:t>
            </a:r>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Dissertation Defense</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7/14/2021</a:t>
            </a:r>
            <a:endParaRPr lang="en-US" dirty="0"/>
          </a:p>
        </p:txBody>
      </p:sp>
      <p:sp>
        <p:nvSpPr>
          <p:cNvPr id="5" name="Footer Placeholder 4"/>
          <p:cNvSpPr>
            <a:spLocks noGrp="1"/>
          </p:cNvSpPr>
          <p:nvPr>
            <p:ph type="ftr" sz="quarter" idx="11"/>
          </p:nvPr>
        </p:nvSpPr>
        <p:spPr/>
        <p:txBody>
          <a:bodyPr/>
          <a:lstStyle/>
          <a:p>
            <a:r>
              <a:rPr lang="en-US"/>
              <a:t>Dissertation Defense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r>
              <a:rPr lang="en-US"/>
              <a:t>7/14/2021</a:t>
            </a:r>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Dissertation Defense</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7/14/2021</a:t>
            </a:r>
            <a:endParaRPr lang="en-US" dirty="0"/>
          </a:p>
        </p:txBody>
      </p:sp>
      <p:sp>
        <p:nvSpPr>
          <p:cNvPr id="5" name="Footer Placeholder 4"/>
          <p:cNvSpPr>
            <a:spLocks noGrp="1"/>
          </p:cNvSpPr>
          <p:nvPr>
            <p:ph type="ftr" sz="quarter" idx="11"/>
          </p:nvPr>
        </p:nvSpPr>
        <p:spPr/>
        <p:txBody>
          <a:bodyPr/>
          <a:lstStyle/>
          <a:p>
            <a:r>
              <a:rPr lang="en-US"/>
              <a:t>Dissertation Defense</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t>7/14/2021</a:t>
            </a:r>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Dissertation Defense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7/14/2021</a:t>
            </a:r>
            <a:endParaRPr lang="en-US" dirty="0"/>
          </a:p>
        </p:txBody>
      </p:sp>
      <p:sp>
        <p:nvSpPr>
          <p:cNvPr id="6" name="Footer Placeholder 5"/>
          <p:cNvSpPr>
            <a:spLocks noGrp="1"/>
          </p:cNvSpPr>
          <p:nvPr>
            <p:ph type="ftr" sz="quarter" idx="11"/>
          </p:nvPr>
        </p:nvSpPr>
        <p:spPr/>
        <p:txBody>
          <a:bodyPr/>
          <a:lstStyle/>
          <a:p>
            <a:r>
              <a:rPr lang="en-US"/>
              <a:t>Dissertation Defense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7/14/2021</a:t>
            </a:r>
            <a:endParaRPr lang="en-US" dirty="0"/>
          </a:p>
        </p:txBody>
      </p:sp>
      <p:sp>
        <p:nvSpPr>
          <p:cNvPr id="8" name="Footer Placeholder 7"/>
          <p:cNvSpPr>
            <a:spLocks noGrp="1"/>
          </p:cNvSpPr>
          <p:nvPr>
            <p:ph type="ftr" sz="quarter" idx="11"/>
          </p:nvPr>
        </p:nvSpPr>
        <p:spPr/>
        <p:txBody>
          <a:bodyPr/>
          <a:lstStyle/>
          <a:p>
            <a:r>
              <a:rPr lang="en-US"/>
              <a:t>Dissertation Defense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7/14/2021</a:t>
            </a:r>
            <a:endParaRPr lang="en-US" dirty="0"/>
          </a:p>
        </p:txBody>
      </p:sp>
      <p:sp>
        <p:nvSpPr>
          <p:cNvPr id="4" name="Footer Placeholder 3"/>
          <p:cNvSpPr>
            <a:spLocks noGrp="1"/>
          </p:cNvSpPr>
          <p:nvPr>
            <p:ph type="ftr" sz="quarter" idx="11"/>
          </p:nvPr>
        </p:nvSpPr>
        <p:spPr/>
        <p:txBody>
          <a:bodyPr/>
          <a:lstStyle/>
          <a:p>
            <a:r>
              <a:rPr lang="en-US"/>
              <a:t>Dissertation Defense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7/14/2021</a:t>
            </a:r>
            <a:endParaRPr lang="en-US" dirty="0"/>
          </a:p>
        </p:txBody>
      </p:sp>
      <p:sp>
        <p:nvSpPr>
          <p:cNvPr id="3" name="Footer Placeholder 2"/>
          <p:cNvSpPr>
            <a:spLocks noGrp="1"/>
          </p:cNvSpPr>
          <p:nvPr>
            <p:ph type="ftr" sz="quarter" idx="11"/>
          </p:nvPr>
        </p:nvSpPr>
        <p:spPr/>
        <p:txBody>
          <a:bodyPr/>
          <a:lstStyle/>
          <a:p>
            <a:r>
              <a:rPr lang="en-US"/>
              <a:t>Dissertation Defense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t>7/14/2021</a:t>
            </a:r>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Dissertation Defense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7/14/2021</a:t>
            </a:r>
            <a:endParaRPr lang="en-US" dirty="0"/>
          </a:p>
        </p:txBody>
      </p:sp>
      <p:sp>
        <p:nvSpPr>
          <p:cNvPr id="6" name="Footer Placeholder 5"/>
          <p:cNvSpPr>
            <a:spLocks noGrp="1"/>
          </p:cNvSpPr>
          <p:nvPr>
            <p:ph type="ftr" sz="quarter" idx="11"/>
          </p:nvPr>
        </p:nvSpPr>
        <p:spPr/>
        <p:txBody>
          <a:bodyPr/>
          <a:lstStyle/>
          <a:p>
            <a:r>
              <a:rPr lang="en-US"/>
              <a:t>Dissertation Defense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a:t>7/14/2021</a:t>
            </a:r>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Dissertation Defense</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0.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0.png"/><Relationship Id="rId10" Type="http://schemas.openxmlformats.org/officeDocument/2006/relationships/image" Target="../media/image14.png"/><Relationship Id="rId9"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50.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60.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60.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9.xml"/><Relationship Id="rId7"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30.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3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iopscience.iop.org/article/10.1088/1361-6420/ab8f83"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70.png"/><Relationship Id="rId7" Type="http://schemas.openxmlformats.org/officeDocument/2006/relationships/image" Target="../media/image36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340.png"/><Relationship Id="rId10" Type="http://schemas.openxmlformats.org/officeDocument/2006/relationships/image" Target="../media/image390.png"/><Relationship Id="rId9" Type="http://schemas.openxmlformats.org/officeDocument/2006/relationships/image" Target="../media/image3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notesSlide" Target="../notesSlides/notesSlide26.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410.png"/><Relationship Id="rId10" Type="http://schemas.openxmlformats.org/officeDocument/2006/relationships/image" Target="../media/image450.png"/><Relationship Id="rId9" Type="http://schemas.openxmlformats.org/officeDocument/2006/relationships/image" Target="../media/image4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460.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8.xml"/><Relationship Id="rId7" Type="http://schemas.openxmlformats.org/officeDocument/2006/relationships/image" Target="../media/image490.PN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6.png"/><Relationship Id="rId4" Type="http://schemas.openxmlformats.org/officeDocument/2006/relationships/image" Target="../media/image540.PNG"/></Relationships>
</file>

<file path=ppt/slides/_rels/slide3.xml.rels><?xml version="1.0" encoding="UTF-8" standalone="yes"?>
<Relationships xmlns="http://schemas.openxmlformats.org/package/2006/relationships"><Relationship Id="rId8" Type="http://schemas.openxmlformats.org/officeDocument/2006/relationships/hyperlink" Target="http://flickr.com/photos/inspecie/4009707040" TargetMode="External"/><Relationship Id="rId3" Type="http://schemas.openxmlformats.org/officeDocument/2006/relationships/notesSlide" Target="../notesSlides/notesSlide3.xml"/><Relationship Id="rId7"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hyperlink" Target="https://en.wikipedia.org/wiki/1995_Chicago_heat_wave" TargetMode="Externa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21.png"/><Relationship Id="rId3" Type="http://schemas.openxmlformats.org/officeDocument/2006/relationships/notesSlide" Target="../notesSlides/notesSlide30.xml"/><Relationship Id="rId7" Type="http://schemas.openxmlformats.org/officeDocument/2006/relationships/image" Target="../media/image26.png"/><Relationship Id="rId12"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40.PNG"/><Relationship Id="rId11" Type="http://schemas.openxmlformats.org/officeDocument/2006/relationships/image" Target="../media/image61.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58.pn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9.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38.xml"/><Relationship Id="rId7" Type="http://schemas.openxmlformats.org/officeDocument/2006/relationships/image" Target="../media/image720.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7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39.xml"/><Relationship Id="rId7"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hyperlink" Target="https://freepngimg.com/png/82418-satellite-imagery-blocks-product-hardware-gps" TargetMode="External"/><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jpeg"/><Relationship Id="rId11" Type="http://schemas.openxmlformats.org/officeDocument/2006/relationships/hyperlink" Target="https://commons.wikimedia.org/wiki/File:USA_Colorado_location_map.svg" TargetMode="External"/><Relationship Id="rId5" Type="http://schemas.openxmlformats.org/officeDocument/2006/relationships/hyperlink" Target="http://www.publicdomainpictures.net/view-image.php?image=211111&amp;picture=forest-fire" TargetMode="External"/><Relationship Id="rId10" Type="http://schemas.openxmlformats.org/officeDocument/2006/relationships/image" Target="../media/image8.png"/><Relationship Id="rId4" Type="http://schemas.openxmlformats.org/officeDocument/2006/relationships/image" Target="../media/image4.jpg"/><Relationship Id="rId9" Type="http://schemas.openxmlformats.org/officeDocument/2006/relationships/image" Target="../media/image7.png"/><Relationship Id="rId14" Type="http://schemas.openxmlformats.org/officeDocument/2006/relationships/image" Target="../media/image611.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40.xml"/><Relationship Id="rId7" Type="http://schemas.openxmlformats.org/officeDocument/2006/relationships/image" Target="../media/image720.png"/><Relationship Id="rId12"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7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83.png"/><Relationship Id="rId9"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85.png"/><Relationship Id="rId5" Type="http://schemas.openxmlformats.org/officeDocument/2006/relationships/image" Target="../media/image610.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42.xml"/><Relationship Id="rId7" Type="http://schemas.openxmlformats.org/officeDocument/2006/relationships/image" Target="../media/image88.pn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87.png"/><Relationship Id="rId5" Type="http://schemas.openxmlformats.org/officeDocument/2006/relationships/image" Target="../media/image3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43.xml"/><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40.PNG"/><Relationship Id="rId4" Type="http://schemas.openxmlformats.org/officeDocument/2006/relationships/image" Target="../media/image11.png"/><Relationship Id="rId9"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2EAA-101F-41FE-8546-A86311BA32A3}"/>
              </a:ext>
            </a:extLst>
          </p:cNvPr>
          <p:cNvSpPr>
            <a:spLocks noGrp="1"/>
          </p:cNvSpPr>
          <p:nvPr>
            <p:ph type="ctrTitle"/>
          </p:nvPr>
        </p:nvSpPr>
        <p:spPr/>
        <p:txBody>
          <a:bodyPr>
            <a:normAutofit fontScale="90000"/>
          </a:bodyPr>
          <a:lstStyle/>
          <a:p>
            <a:r>
              <a:rPr lang="en-US" dirty="0"/>
              <a:t>Stochastic Uncertainty Analysis for </a:t>
            </a:r>
            <a:br>
              <a:rPr lang="en-US" dirty="0"/>
            </a:br>
            <a:r>
              <a:rPr lang="en-US" dirty="0"/>
              <a:t>Data-Consistent Approaches to Inverse Problems</a:t>
            </a:r>
          </a:p>
        </p:txBody>
      </p:sp>
      <p:sp>
        <p:nvSpPr>
          <p:cNvPr id="3" name="Subtitle 2">
            <a:extLst>
              <a:ext uri="{FF2B5EF4-FFF2-40B4-BE49-F238E27FC236}">
                <a16:creationId xmlns:a16="http://schemas.microsoft.com/office/drawing/2014/main" id="{AA82E9F7-371F-44F5-8CEA-581E8C1DB4A4}"/>
              </a:ext>
            </a:extLst>
          </p:cNvPr>
          <p:cNvSpPr>
            <a:spLocks noGrp="1"/>
          </p:cNvSpPr>
          <p:nvPr>
            <p:ph type="subTitle" idx="1"/>
          </p:nvPr>
        </p:nvSpPr>
        <p:spPr/>
        <p:txBody>
          <a:bodyPr/>
          <a:lstStyle/>
          <a:p>
            <a:r>
              <a:rPr lang="en-US" dirty="0"/>
              <a:t>Presenter: Tian </a:t>
            </a:r>
            <a:r>
              <a:rPr lang="en-US" dirty="0" err="1"/>
              <a:t>yu</a:t>
            </a:r>
            <a:r>
              <a:rPr lang="en-US" dirty="0"/>
              <a:t> yen</a:t>
            </a:r>
          </a:p>
        </p:txBody>
      </p:sp>
      <p:sp>
        <p:nvSpPr>
          <p:cNvPr id="4" name="Date Placeholder 3">
            <a:extLst>
              <a:ext uri="{FF2B5EF4-FFF2-40B4-BE49-F238E27FC236}">
                <a16:creationId xmlns:a16="http://schemas.microsoft.com/office/drawing/2014/main" id="{AE00CEDC-C8F1-4CE7-B306-C375F92C08C0}"/>
              </a:ext>
            </a:extLst>
          </p:cNvPr>
          <p:cNvSpPr>
            <a:spLocks noGrp="1"/>
          </p:cNvSpPr>
          <p:nvPr>
            <p:ph type="dt" sz="half" idx="10"/>
          </p:nvPr>
        </p:nvSpPr>
        <p:spPr>
          <a:xfrm>
            <a:off x="7541556" y="6318997"/>
            <a:ext cx="2844800" cy="365125"/>
          </a:xfrm>
        </p:spPr>
        <p:txBody>
          <a:bodyPr/>
          <a:lstStyle/>
          <a:p>
            <a:r>
              <a:rPr lang="en-US" dirty="0"/>
              <a:t>7/14/2021</a:t>
            </a:r>
          </a:p>
        </p:txBody>
      </p:sp>
      <p:sp>
        <p:nvSpPr>
          <p:cNvPr id="5" name="Footer Placeholder 4">
            <a:extLst>
              <a:ext uri="{FF2B5EF4-FFF2-40B4-BE49-F238E27FC236}">
                <a16:creationId xmlns:a16="http://schemas.microsoft.com/office/drawing/2014/main" id="{B679D87D-4DC8-4ADB-89F0-41AA31F46EAA}"/>
              </a:ext>
            </a:extLst>
          </p:cNvPr>
          <p:cNvSpPr>
            <a:spLocks noGrp="1"/>
          </p:cNvSpPr>
          <p:nvPr>
            <p:ph type="ftr" sz="quarter" idx="11"/>
          </p:nvPr>
        </p:nvSpPr>
        <p:spPr>
          <a:xfrm>
            <a:off x="452403" y="6321262"/>
            <a:ext cx="6917210" cy="365125"/>
          </a:xfrm>
        </p:spPr>
        <p:txBody>
          <a:bodyPr/>
          <a:lstStyle/>
          <a:p>
            <a:r>
              <a:rPr lang="en-US" dirty="0"/>
              <a:t>Dissertation Defense</a:t>
            </a:r>
          </a:p>
        </p:txBody>
      </p:sp>
      <p:sp>
        <p:nvSpPr>
          <p:cNvPr id="6" name="Slide Number Placeholder 5">
            <a:extLst>
              <a:ext uri="{FF2B5EF4-FFF2-40B4-BE49-F238E27FC236}">
                <a16:creationId xmlns:a16="http://schemas.microsoft.com/office/drawing/2014/main" id="{37E4ADBA-8BE6-416A-8DB1-9F385736D04B}"/>
              </a:ext>
            </a:extLst>
          </p:cNvPr>
          <p:cNvSpPr>
            <a:spLocks noGrp="1"/>
          </p:cNvSpPr>
          <p:nvPr>
            <p:ph type="sldNum" sz="quarter" idx="12"/>
          </p:nvPr>
        </p:nvSpPr>
        <p:spPr>
          <a:xfrm>
            <a:off x="10558300" y="6314467"/>
            <a:ext cx="1016440" cy="365125"/>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511116420"/>
      </p:ext>
    </p:extLst>
  </p:cSld>
  <p:clrMapOvr>
    <a:masterClrMapping/>
  </p:clrMapOvr>
  <mc:AlternateContent xmlns:mc="http://schemas.openxmlformats.org/markup-compatibility/2006" xmlns:p14="http://schemas.microsoft.com/office/powerpoint/2010/main">
    <mc:Choice Requires="p14">
      <p:transition spd="slow" p14:dur="2000" advTm="19108"/>
    </mc:Choice>
    <mc:Fallback xmlns="">
      <p:transition spd="slow" advTm="191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0270CC-A570-4644-9FD2-71C7DEF37246}"/>
              </a:ext>
            </a:extLst>
          </p:cNvPr>
          <p:cNvSpPr>
            <a:spLocks noGrp="1"/>
          </p:cNvSpPr>
          <p:nvPr>
            <p:ph type="title"/>
          </p:nvPr>
        </p:nvSpPr>
        <p:spPr>
          <a:xfrm>
            <a:off x="762121" y="960723"/>
            <a:ext cx="4968489" cy="1013800"/>
          </a:xfrm>
        </p:spPr>
        <p:txBody>
          <a:bodyPr>
            <a:normAutofit/>
          </a:bodyPr>
          <a:lstStyle/>
          <a:p>
            <a:r>
              <a:rPr lang="en-US" dirty="0">
                <a:solidFill>
                  <a:srgbClr val="FFFFFF"/>
                </a:solidFill>
              </a:rPr>
              <a:t>Data-consistent INVERSION (DCI)</a:t>
            </a:r>
          </a:p>
        </p:txBody>
      </p:sp>
      <p:sp>
        <p:nvSpPr>
          <p:cNvPr id="18" name="Rectangle 17">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703003A-10C8-419D-AA1F-45C277535947}"/>
              </a:ext>
            </a:extLst>
          </p:cNvPr>
          <p:cNvSpPr>
            <a:spLocks noGrp="1"/>
          </p:cNvSpPr>
          <p:nvPr>
            <p:ph idx="1"/>
          </p:nvPr>
        </p:nvSpPr>
        <p:spPr>
          <a:xfrm>
            <a:off x="783387" y="3095830"/>
            <a:ext cx="4947221" cy="2808615"/>
          </a:xfrm>
        </p:spPr>
        <p:txBody>
          <a:bodyPr>
            <a:normAutofit/>
          </a:bodyPr>
          <a:lstStyle/>
          <a:p>
            <a:r>
              <a:rPr lang="en-US" b="1" u="sng" dirty="0">
                <a:solidFill>
                  <a:srgbClr val="FFFFFF"/>
                </a:solidFill>
              </a:rPr>
              <a:t>Influence of Observed Density</a:t>
            </a:r>
            <a:r>
              <a:rPr lang="en-US" b="1" dirty="0">
                <a:solidFill>
                  <a:srgbClr val="FFFFFF"/>
                </a:solidFill>
              </a:rPr>
              <a:t>:</a:t>
            </a:r>
          </a:p>
          <a:p>
            <a:pPr lvl="1"/>
            <a:r>
              <a:rPr lang="en-US" dirty="0">
                <a:solidFill>
                  <a:srgbClr val="FFFFFF"/>
                </a:solidFill>
              </a:rPr>
              <a:t>Observed may be specified or approximated from finite data (discussed later)</a:t>
            </a:r>
          </a:p>
          <a:p>
            <a:pPr lvl="1"/>
            <a:endParaRPr lang="en-US" dirty="0">
              <a:solidFill>
                <a:srgbClr val="FFFFFF"/>
              </a:solidFill>
            </a:endParaRPr>
          </a:p>
          <a:p>
            <a:pPr lvl="1"/>
            <a:r>
              <a:rPr lang="en-US" dirty="0">
                <a:solidFill>
                  <a:srgbClr val="FFFFFF"/>
                </a:solidFill>
              </a:rPr>
              <a:t>Update is stable </a:t>
            </a:r>
            <a:r>
              <a:rPr lang="en-US" dirty="0" err="1">
                <a:solidFill>
                  <a:srgbClr val="FFFFFF"/>
                </a:solidFill>
              </a:rPr>
              <a:t>w.r.t.</a:t>
            </a:r>
            <a:r>
              <a:rPr lang="en-US" dirty="0">
                <a:solidFill>
                  <a:srgbClr val="FFFFFF"/>
                </a:solidFill>
              </a:rPr>
              <a:t> perturbations and approximations of observed (proved)</a:t>
            </a:r>
          </a:p>
          <a:p>
            <a:pPr lvl="1"/>
            <a:endParaRPr lang="en-US" dirty="0">
              <a:solidFill>
                <a:srgbClr val="FFFFFF"/>
              </a:solidFill>
            </a:endParaRPr>
          </a:p>
        </p:txBody>
      </p:sp>
      <p:sp>
        <p:nvSpPr>
          <p:cNvPr id="5" name="Footer Placeholder 4">
            <a:extLst>
              <a:ext uri="{FF2B5EF4-FFF2-40B4-BE49-F238E27FC236}">
                <a16:creationId xmlns:a16="http://schemas.microsoft.com/office/drawing/2014/main" id="{FEAD801B-7EB0-4DF2-B342-AA5822E19DC6}"/>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sp>
        <p:nvSpPr>
          <p:cNvPr id="4" name="Date Placeholder 3">
            <a:extLst>
              <a:ext uri="{FF2B5EF4-FFF2-40B4-BE49-F238E27FC236}">
                <a16:creationId xmlns:a16="http://schemas.microsoft.com/office/drawing/2014/main" id="{94128DF7-A012-48EA-AC69-01E529860660}"/>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7E99784B-E67A-42DE-A506-C63C2594C992}"/>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10</a:t>
            </a:fld>
            <a:endParaRPr lang="en-US"/>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CDEE5ED-B7D6-4AD7-B891-C8A5FF7B9560}"/>
                  </a:ext>
                </a:extLst>
              </p:cNvPr>
              <p:cNvSpPr/>
              <p:nvPr/>
            </p:nvSpPr>
            <p:spPr>
              <a:xfrm>
                <a:off x="1102033" y="2082030"/>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9" name="Rectangle: Rounded Corners 8">
                <a:extLst>
                  <a:ext uri="{FF2B5EF4-FFF2-40B4-BE49-F238E27FC236}">
                    <a16:creationId xmlns:a16="http://schemas.microsoft.com/office/drawing/2014/main" id="{8CDEE5ED-B7D6-4AD7-B891-C8A5FF7B9560}"/>
                  </a:ext>
                </a:extLst>
              </p:cNvPr>
              <p:cNvSpPr>
                <a:spLocks noRot="1" noChangeAspect="1" noMove="1" noResize="1" noEditPoints="1" noAdjustHandles="1" noChangeArrowheads="1" noChangeShapeType="1" noTextEdit="1"/>
              </p:cNvSpPr>
              <p:nvPr/>
            </p:nvSpPr>
            <p:spPr>
              <a:xfrm>
                <a:off x="1102033" y="2082030"/>
                <a:ext cx="4288664" cy="1013800"/>
              </a:xfrm>
              <a:prstGeom prst="roundRect">
                <a:avLst/>
              </a:prstGeom>
              <a:blipFill>
                <a:blip r:embed="rId5"/>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E0DBAB12-B641-4C48-94FA-BB575B7F0D6C}"/>
              </a:ext>
            </a:extLst>
          </p:cNvPr>
          <p:cNvGrpSpPr/>
          <p:nvPr/>
        </p:nvGrpSpPr>
        <p:grpSpPr>
          <a:xfrm>
            <a:off x="6403548" y="853787"/>
            <a:ext cx="5249604" cy="5241865"/>
            <a:chOff x="2117748" y="799360"/>
            <a:chExt cx="5249604" cy="5241865"/>
          </a:xfrm>
        </p:grpSpPr>
        <p:sp>
          <p:nvSpPr>
            <p:cNvPr id="27" name="Rectangle: Rounded Corners 26">
              <a:extLst>
                <a:ext uri="{FF2B5EF4-FFF2-40B4-BE49-F238E27FC236}">
                  <a16:creationId xmlns:a16="http://schemas.microsoft.com/office/drawing/2014/main" id="{C3D6CA36-2F39-4130-B623-8FBD386E6C26}"/>
                </a:ext>
              </a:extLst>
            </p:cNvPr>
            <p:cNvSpPr/>
            <p:nvPr/>
          </p:nvSpPr>
          <p:spPr>
            <a:xfrm>
              <a:off x="2117748" y="799360"/>
              <a:ext cx="5249604" cy="5241865"/>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6" name="Picture 25" descr="A picture containing company name&#10;&#10;Description automatically generated">
              <a:extLst>
                <a:ext uri="{FF2B5EF4-FFF2-40B4-BE49-F238E27FC236}">
                  <a16:creationId xmlns:a16="http://schemas.microsoft.com/office/drawing/2014/main" id="{AB2814A0-2ACC-42D7-B05B-466D6376BDE7}"/>
                </a:ext>
              </a:extLst>
            </p:cNvPr>
            <p:cNvPicPr>
              <a:picLocks noChangeAspect="1"/>
            </p:cNvPicPr>
            <p:nvPr/>
          </p:nvPicPr>
          <p:blipFill>
            <a:blip r:embed="rId6"/>
            <a:stretch>
              <a:fillRect/>
            </a:stretch>
          </p:blipFill>
          <p:spPr>
            <a:xfrm>
              <a:off x="2149807" y="1001268"/>
              <a:ext cx="5016241" cy="4946904"/>
            </a:xfrm>
            <a:prstGeom prst="rect">
              <a:avLst/>
            </a:prstGeom>
          </p:spPr>
        </p:pic>
      </p:grpSp>
      <p:sp>
        <p:nvSpPr>
          <p:cNvPr id="7" name="Oval 6">
            <a:extLst>
              <a:ext uri="{FF2B5EF4-FFF2-40B4-BE49-F238E27FC236}">
                <a16:creationId xmlns:a16="http://schemas.microsoft.com/office/drawing/2014/main" id="{AA9AF360-0CBB-4656-930F-11601C413DC7}"/>
              </a:ext>
            </a:extLst>
          </p:cNvPr>
          <p:cNvSpPr/>
          <p:nvPr/>
        </p:nvSpPr>
        <p:spPr>
          <a:xfrm>
            <a:off x="3556000" y="2082030"/>
            <a:ext cx="1625600" cy="622596"/>
          </a:xfrm>
          <a:prstGeom prst="ellipse">
            <a:avLst/>
          </a:prstGeom>
          <a:noFill/>
          <a:ln>
            <a:solidFill>
              <a:srgbClr val="FFC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05152-4891-49CF-8A19-0EE708F2D987}"/>
              </a:ext>
            </a:extLst>
          </p:cNvPr>
          <p:cNvSpPr/>
          <p:nvPr/>
        </p:nvSpPr>
        <p:spPr>
          <a:xfrm>
            <a:off x="8943728" y="3520440"/>
            <a:ext cx="2844800" cy="2684067"/>
          </a:xfrm>
          <a:prstGeom prst="ellipse">
            <a:avLst/>
          </a:prstGeom>
          <a:noFill/>
          <a:ln>
            <a:solidFill>
              <a:srgbClr val="FFC00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96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4882"/>
    </mc:Choice>
    <mc:Fallback xmlns="">
      <p:transition spd="slow" advTm="448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0270CC-A570-4644-9FD2-71C7DEF37246}"/>
              </a:ext>
            </a:extLst>
          </p:cNvPr>
          <p:cNvSpPr>
            <a:spLocks noGrp="1"/>
          </p:cNvSpPr>
          <p:nvPr>
            <p:ph type="title"/>
          </p:nvPr>
        </p:nvSpPr>
        <p:spPr>
          <a:xfrm>
            <a:off x="762121" y="960723"/>
            <a:ext cx="4968489" cy="1013800"/>
          </a:xfrm>
        </p:spPr>
        <p:txBody>
          <a:bodyPr>
            <a:normAutofit/>
          </a:bodyPr>
          <a:lstStyle/>
          <a:p>
            <a:r>
              <a:rPr lang="en-US" dirty="0">
                <a:solidFill>
                  <a:srgbClr val="FFFFFF"/>
                </a:solidFill>
              </a:rPr>
              <a:t>Data-consistent Inversion (DCI)</a:t>
            </a:r>
          </a:p>
        </p:txBody>
      </p:sp>
      <p:sp>
        <p:nvSpPr>
          <p:cNvPr id="18" name="Rectangle 17">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703003A-10C8-419D-AA1F-45C277535947}"/>
              </a:ext>
            </a:extLst>
          </p:cNvPr>
          <p:cNvSpPr>
            <a:spLocks noGrp="1"/>
          </p:cNvSpPr>
          <p:nvPr>
            <p:ph idx="1"/>
          </p:nvPr>
        </p:nvSpPr>
        <p:spPr>
          <a:xfrm>
            <a:off x="783387" y="3095830"/>
            <a:ext cx="4947221" cy="2808615"/>
          </a:xfrm>
        </p:spPr>
        <p:txBody>
          <a:bodyPr>
            <a:normAutofit/>
          </a:bodyPr>
          <a:lstStyle/>
          <a:p>
            <a:r>
              <a:rPr lang="en-US" b="1" u="sng" dirty="0">
                <a:solidFill>
                  <a:srgbClr val="FFFFFF"/>
                </a:solidFill>
              </a:rPr>
              <a:t>Influence of Initial Density</a:t>
            </a:r>
            <a:r>
              <a:rPr lang="en-US" b="1" dirty="0">
                <a:solidFill>
                  <a:srgbClr val="FFFFFF"/>
                </a:solidFill>
              </a:rPr>
              <a:t>:</a:t>
            </a:r>
          </a:p>
          <a:p>
            <a:pPr lvl="1"/>
            <a:r>
              <a:rPr lang="en-US" dirty="0">
                <a:solidFill>
                  <a:srgbClr val="FFFFFF"/>
                </a:solidFill>
              </a:rPr>
              <a:t>Initial is chosen by researcher using prior knowledge or expert opinions</a:t>
            </a:r>
          </a:p>
          <a:p>
            <a:pPr lvl="1"/>
            <a:r>
              <a:rPr lang="en-US" dirty="0">
                <a:solidFill>
                  <a:srgbClr val="FFFFFF"/>
                </a:solidFill>
              </a:rPr>
              <a:t>Only influences the update in directions uninformed by the data (proved)</a:t>
            </a:r>
          </a:p>
          <a:p>
            <a:pPr lvl="1"/>
            <a:r>
              <a:rPr lang="en-US" dirty="0">
                <a:solidFill>
                  <a:srgbClr val="FFFFFF"/>
                </a:solidFill>
              </a:rPr>
              <a:t>Must be chosen to satisfy predictability assumption…</a:t>
            </a:r>
          </a:p>
        </p:txBody>
      </p:sp>
      <p:sp>
        <p:nvSpPr>
          <p:cNvPr id="5" name="Footer Placeholder 4">
            <a:extLst>
              <a:ext uri="{FF2B5EF4-FFF2-40B4-BE49-F238E27FC236}">
                <a16:creationId xmlns:a16="http://schemas.microsoft.com/office/drawing/2014/main" id="{FEAD801B-7EB0-4DF2-B342-AA5822E19DC6}"/>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dirty="0"/>
              <a:t>Dissertation Defense</a:t>
            </a:r>
          </a:p>
        </p:txBody>
      </p:sp>
      <p:sp>
        <p:nvSpPr>
          <p:cNvPr id="4" name="Date Placeholder 3">
            <a:extLst>
              <a:ext uri="{FF2B5EF4-FFF2-40B4-BE49-F238E27FC236}">
                <a16:creationId xmlns:a16="http://schemas.microsoft.com/office/drawing/2014/main" id="{94128DF7-A012-48EA-AC69-01E529860660}"/>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7E99784B-E67A-42DE-A506-C63C2594C992}"/>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11</a:t>
            </a:fld>
            <a:endParaRPr lang="en-US"/>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CDEE5ED-B7D6-4AD7-B891-C8A5FF7B9560}"/>
                  </a:ext>
                </a:extLst>
              </p:cNvPr>
              <p:cNvSpPr/>
              <p:nvPr/>
            </p:nvSpPr>
            <p:spPr>
              <a:xfrm>
                <a:off x="1102033" y="2082030"/>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9" name="Rectangle: Rounded Corners 8">
                <a:extLst>
                  <a:ext uri="{FF2B5EF4-FFF2-40B4-BE49-F238E27FC236}">
                    <a16:creationId xmlns:a16="http://schemas.microsoft.com/office/drawing/2014/main" id="{8CDEE5ED-B7D6-4AD7-B891-C8A5FF7B9560}"/>
                  </a:ext>
                </a:extLst>
              </p:cNvPr>
              <p:cNvSpPr>
                <a:spLocks noRot="1" noChangeAspect="1" noMove="1" noResize="1" noEditPoints="1" noAdjustHandles="1" noChangeArrowheads="1" noChangeShapeType="1" noTextEdit="1"/>
              </p:cNvSpPr>
              <p:nvPr/>
            </p:nvSpPr>
            <p:spPr>
              <a:xfrm>
                <a:off x="1102033" y="2082030"/>
                <a:ext cx="4288664" cy="1013800"/>
              </a:xfrm>
              <a:prstGeom prst="roundRect">
                <a:avLst/>
              </a:prstGeom>
              <a:blipFill>
                <a:blip r:embed="rId6"/>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E0DBAB12-B641-4C48-94FA-BB575B7F0D6C}"/>
              </a:ext>
            </a:extLst>
          </p:cNvPr>
          <p:cNvGrpSpPr/>
          <p:nvPr/>
        </p:nvGrpSpPr>
        <p:grpSpPr>
          <a:xfrm>
            <a:off x="6403548" y="853787"/>
            <a:ext cx="5249604" cy="5241865"/>
            <a:chOff x="2117748" y="799360"/>
            <a:chExt cx="5249604" cy="5241865"/>
          </a:xfrm>
        </p:grpSpPr>
        <p:sp>
          <p:nvSpPr>
            <p:cNvPr id="27" name="Rectangle: Rounded Corners 26">
              <a:extLst>
                <a:ext uri="{FF2B5EF4-FFF2-40B4-BE49-F238E27FC236}">
                  <a16:creationId xmlns:a16="http://schemas.microsoft.com/office/drawing/2014/main" id="{C3D6CA36-2F39-4130-B623-8FBD386E6C26}"/>
                </a:ext>
              </a:extLst>
            </p:cNvPr>
            <p:cNvSpPr/>
            <p:nvPr/>
          </p:nvSpPr>
          <p:spPr>
            <a:xfrm>
              <a:off x="2117748" y="799360"/>
              <a:ext cx="5249604" cy="5241865"/>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6" name="Picture 25" descr="A picture containing company name&#10;&#10;Description automatically generated">
              <a:extLst>
                <a:ext uri="{FF2B5EF4-FFF2-40B4-BE49-F238E27FC236}">
                  <a16:creationId xmlns:a16="http://schemas.microsoft.com/office/drawing/2014/main" id="{AB2814A0-2ACC-42D7-B05B-466D6376BDE7}"/>
                </a:ext>
              </a:extLst>
            </p:cNvPr>
            <p:cNvPicPr>
              <a:picLocks noChangeAspect="1"/>
            </p:cNvPicPr>
            <p:nvPr/>
          </p:nvPicPr>
          <p:blipFill>
            <a:blip r:embed="rId7"/>
            <a:stretch>
              <a:fillRect/>
            </a:stretch>
          </p:blipFill>
          <p:spPr>
            <a:xfrm>
              <a:off x="2149807" y="1001268"/>
              <a:ext cx="5016241" cy="4946904"/>
            </a:xfrm>
            <a:prstGeom prst="rect">
              <a:avLst/>
            </a:prstGeom>
          </p:spPr>
        </p:pic>
      </p:grpSp>
      <p:sp>
        <p:nvSpPr>
          <p:cNvPr id="7" name="Oval 6">
            <a:extLst>
              <a:ext uri="{FF2B5EF4-FFF2-40B4-BE49-F238E27FC236}">
                <a16:creationId xmlns:a16="http://schemas.microsoft.com/office/drawing/2014/main" id="{AA9AF360-0CBB-4656-930F-11601C413DC7}"/>
              </a:ext>
            </a:extLst>
          </p:cNvPr>
          <p:cNvSpPr/>
          <p:nvPr/>
        </p:nvSpPr>
        <p:spPr>
          <a:xfrm>
            <a:off x="2574448" y="2252169"/>
            <a:ext cx="1054123" cy="622596"/>
          </a:xfrm>
          <a:prstGeom prst="ellipse">
            <a:avLst/>
          </a:prstGeom>
          <a:noFill/>
          <a:ln>
            <a:solidFill>
              <a:srgbClr val="FFC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05152-4891-49CF-8A19-0EE708F2D987}"/>
              </a:ext>
            </a:extLst>
          </p:cNvPr>
          <p:cNvSpPr/>
          <p:nvPr/>
        </p:nvSpPr>
        <p:spPr>
          <a:xfrm>
            <a:off x="6403548" y="750547"/>
            <a:ext cx="2844800" cy="2684067"/>
          </a:xfrm>
          <a:prstGeom prst="ellipse">
            <a:avLst/>
          </a:prstGeom>
          <a:noFill/>
          <a:ln>
            <a:solidFill>
              <a:srgbClr val="FFC00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2D4DC95-AE38-49B8-8DAE-E5BB0A47E72A}"/>
              </a:ext>
            </a:extLst>
          </p:cNvPr>
          <p:cNvGrpSpPr/>
          <p:nvPr/>
        </p:nvGrpSpPr>
        <p:grpSpPr>
          <a:xfrm>
            <a:off x="7129607" y="3877018"/>
            <a:ext cx="940336" cy="578870"/>
            <a:chOff x="7129607" y="3877018"/>
            <a:chExt cx="940336" cy="578870"/>
          </a:xfrm>
        </p:grpSpPr>
        <p:cxnSp>
          <p:nvCxnSpPr>
            <p:cNvPr id="10" name="Straight Arrow Connector 9">
              <a:extLst>
                <a:ext uri="{FF2B5EF4-FFF2-40B4-BE49-F238E27FC236}">
                  <a16:creationId xmlns:a16="http://schemas.microsoft.com/office/drawing/2014/main" id="{5E18683D-AEA3-4391-8AE4-30027E8F4597}"/>
                </a:ext>
              </a:extLst>
            </p:cNvPr>
            <p:cNvCxnSpPr>
              <a:cxnSpLocks/>
            </p:cNvCxnSpPr>
            <p:nvPr/>
          </p:nvCxnSpPr>
          <p:spPr>
            <a:xfrm flipV="1">
              <a:off x="7852229" y="4184872"/>
              <a:ext cx="217714" cy="271016"/>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2455B4-5EE5-4B47-BD0C-FF8BA85B7F04}"/>
                </a:ext>
              </a:extLst>
            </p:cNvPr>
            <p:cNvCxnSpPr>
              <a:cxnSpLocks/>
            </p:cNvCxnSpPr>
            <p:nvPr/>
          </p:nvCxnSpPr>
          <p:spPr>
            <a:xfrm flipH="1" flipV="1">
              <a:off x="7129607" y="3877018"/>
              <a:ext cx="678718" cy="561059"/>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12490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3737"/>
    </mc:Choice>
    <mc:Fallback xmlns="">
      <p:transition spd="slow" advTm="737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0270CC-A570-4644-9FD2-71C7DEF37246}"/>
              </a:ext>
            </a:extLst>
          </p:cNvPr>
          <p:cNvSpPr>
            <a:spLocks noGrp="1"/>
          </p:cNvSpPr>
          <p:nvPr>
            <p:ph type="title"/>
          </p:nvPr>
        </p:nvSpPr>
        <p:spPr>
          <a:xfrm>
            <a:off x="762121" y="960723"/>
            <a:ext cx="4968489" cy="1013800"/>
          </a:xfrm>
        </p:spPr>
        <p:txBody>
          <a:bodyPr>
            <a:normAutofit/>
          </a:bodyPr>
          <a:lstStyle/>
          <a:p>
            <a:r>
              <a:rPr lang="en-US" dirty="0">
                <a:solidFill>
                  <a:srgbClr val="FFFFFF"/>
                </a:solidFill>
              </a:rPr>
              <a:t>Data-consistent INVERSION (DCI)</a:t>
            </a:r>
          </a:p>
        </p:txBody>
      </p:sp>
      <p:sp>
        <p:nvSpPr>
          <p:cNvPr id="18" name="Rectangle 17">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703003A-10C8-419D-AA1F-45C277535947}"/>
              </a:ext>
            </a:extLst>
          </p:cNvPr>
          <p:cNvSpPr>
            <a:spLocks noGrp="1"/>
          </p:cNvSpPr>
          <p:nvPr>
            <p:ph idx="1"/>
          </p:nvPr>
        </p:nvSpPr>
        <p:spPr>
          <a:xfrm>
            <a:off x="783387" y="3095830"/>
            <a:ext cx="4947221" cy="2808615"/>
          </a:xfrm>
        </p:spPr>
        <p:txBody>
          <a:bodyPr>
            <a:normAutofit lnSpcReduction="10000"/>
          </a:bodyPr>
          <a:lstStyle/>
          <a:p>
            <a:r>
              <a:rPr lang="en-US" b="1" u="sng" dirty="0">
                <a:solidFill>
                  <a:srgbClr val="FFFFFF"/>
                </a:solidFill>
              </a:rPr>
              <a:t>The Predicted Density</a:t>
            </a:r>
            <a:r>
              <a:rPr lang="en-US" b="1" dirty="0">
                <a:solidFill>
                  <a:srgbClr val="FFFFFF"/>
                </a:solidFill>
              </a:rPr>
              <a:t>:</a:t>
            </a:r>
          </a:p>
          <a:p>
            <a:pPr lvl="1"/>
            <a:r>
              <a:rPr lang="en-US" dirty="0">
                <a:solidFill>
                  <a:srgbClr val="FFFFFF"/>
                </a:solidFill>
              </a:rPr>
              <a:t>Determined or computed from the initial</a:t>
            </a:r>
          </a:p>
          <a:p>
            <a:pPr lvl="1"/>
            <a:r>
              <a:rPr lang="en-US" dirty="0">
                <a:solidFill>
                  <a:srgbClr val="FFFFFF"/>
                </a:solidFill>
              </a:rPr>
              <a:t>Predictability assumption:</a:t>
            </a:r>
          </a:p>
          <a:p>
            <a:pPr lvl="1"/>
            <a:endParaRPr lang="en-US" dirty="0">
              <a:solidFill>
                <a:srgbClr val="FFFFFF"/>
              </a:solidFill>
            </a:endParaRPr>
          </a:p>
          <a:p>
            <a:pPr lvl="1"/>
            <a:endParaRPr lang="en-US" dirty="0">
              <a:solidFill>
                <a:srgbClr val="FFFFFF"/>
              </a:solidFill>
            </a:endParaRPr>
          </a:p>
          <a:p>
            <a:pPr lvl="1"/>
            <a:r>
              <a:rPr lang="en-US" dirty="0">
                <a:solidFill>
                  <a:srgbClr val="FFFFFF"/>
                </a:solidFill>
              </a:rPr>
              <a:t>Stable </a:t>
            </a:r>
            <a:r>
              <a:rPr lang="en-US" dirty="0" err="1">
                <a:solidFill>
                  <a:srgbClr val="FFFFFF"/>
                </a:solidFill>
              </a:rPr>
              <a:t>w.r.t.</a:t>
            </a:r>
            <a:r>
              <a:rPr lang="en-US" dirty="0">
                <a:solidFill>
                  <a:srgbClr val="FFFFFF"/>
                </a:solidFill>
              </a:rPr>
              <a:t> approx. of predicted density (proven)</a:t>
            </a:r>
          </a:p>
          <a:p>
            <a:pPr lvl="1"/>
            <a:r>
              <a:rPr lang="en-US" i="1" dirty="0">
                <a:solidFill>
                  <a:srgbClr val="FFFFFF"/>
                </a:solidFill>
              </a:rPr>
              <a:t>Note: most computational effort is determining predicted</a:t>
            </a:r>
          </a:p>
        </p:txBody>
      </p:sp>
      <p:sp>
        <p:nvSpPr>
          <p:cNvPr id="5" name="Footer Placeholder 4">
            <a:extLst>
              <a:ext uri="{FF2B5EF4-FFF2-40B4-BE49-F238E27FC236}">
                <a16:creationId xmlns:a16="http://schemas.microsoft.com/office/drawing/2014/main" id="{FEAD801B-7EB0-4DF2-B342-AA5822E19DC6}"/>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sp>
        <p:nvSpPr>
          <p:cNvPr id="4" name="Date Placeholder 3">
            <a:extLst>
              <a:ext uri="{FF2B5EF4-FFF2-40B4-BE49-F238E27FC236}">
                <a16:creationId xmlns:a16="http://schemas.microsoft.com/office/drawing/2014/main" id="{94128DF7-A012-48EA-AC69-01E529860660}"/>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7E99784B-E67A-42DE-A506-C63C2594C992}"/>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12</a:t>
            </a:fld>
            <a:endParaRPr lang="en-US"/>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CDEE5ED-B7D6-4AD7-B891-C8A5FF7B9560}"/>
                  </a:ext>
                </a:extLst>
              </p:cNvPr>
              <p:cNvSpPr/>
              <p:nvPr/>
            </p:nvSpPr>
            <p:spPr>
              <a:xfrm>
                <a:off x="1102033" y="2082030"/>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9" name="Rectangle: Rounded Corners 8">
                <a:extLst>
                  <a:ext uri="{FF2B5EF4-FFF2-40B4-BE49-F238E27FC236}">
                    <a16:creationId xmlns:a16="http://schemas.microsoft.com/office/drawing/2014/main" id="{8CDEE5ED-B7D6-4AD7-B891-C8A5FF7B9560}"/>
                  </a:ext>
                </a:extLst>
              </p:cNvPr>
              <p:cNvSpPr>
                <a:spLocks noRot="1" noChangeAspect="1" noMove="1" noResize="1" noEditPoints="1" noAdjustHandles="1" noChangeArrowheads="1" noChangeShapeType="1" noTextEdit="1"/>
              </p:cNvSpPr>
              <p:nvPr/>
            </p:nvSpPr>
            <p:spPr>
              <a:xfrm>
                <a:off x="1102033" y="2082030"/>
                <a:ext cx="4288664" cy="1013800"/>
              </a:xfrm>
              <a:prstGeom prst="roundRect">
                <a:avLst/>
              </a:prstGeom>
              <a:blipFill>
                <a:blip r:embed="rId6"/>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E0DBAB12-B641-4C48-94FA-BB575B7F0D6C}"/>
              </a:ext>
            </a:extLst>
          </p:cNvPr>
          <p:cNvGrpSpPr/>
          <p:nvPr/>
        </p:nvGrpSpPr>
        <p:grpSpPr>
          <a:xfrm>
            <a:off x="6403548" y="853787"/>
            <a:ext cx="5249604" cy="5241865"/>
            <a:chOff x="2117748" y="799360"/>
            <a:chExt cx="5249604" cy="5241865"/>
          </a:xfrm>
        </p:grpSpPr>
        <p:sp>
          <p:nvSpPr>
            <p:cNvPr id="27" name="Rectangle: Rounded Corners 26">
              <a:extLst>
                <a:ext uri="{FF2B5EF4-FFF2-40B4-BE49-F238E27FC236}">
                  <a16:creationId xmlns:a16="http://schemas.microsoft.com/office/drawing/2014/main" id="{C3D6CA36-2F39-4130-B623-8FBD386E6C26}"/>
                </a:ext>
              </a:extLst>
            </p:cNvPr>
            <p:cNvSpPr/>
            <p:nvPr/>
          </p:nvSpPr>
          <p:spPr>
            <a:xfrm>
              <a:off x="2117748" y="799360"/>
              <a:ext cx="5249604" cy="5241865"/>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6" name="Picture 25" descr="A picture containing company name&#10;&#10;Description automatically generated">
              <a:extLst>
                <a:ext uri="{FF2B5EF4-FFF2-40B4-BE49-F238E27FC236}">
                  <a16:creationId xmlns:a16="http://schemas.microsoft.com/office/drawing/2014/main" id="{AB2814A0-2ACC-42D7-B05B-466D6376BDE7}"/>
                </a:ext>
              </a:extLst>
            </p:cNvPr>
            <p:cNvPicPr>
              <a:picLocks noChangeAspect="1"/>
            </p:cNvPicPr>
            <p:nvPr/>
          </p:nvPicPr>
          <p:blipFill>
            <a:blip r:embed="rId7"/>
            <a:stretch>
              <a:fillRect/>
            </a:stretch>
          </p:blipFill>
          <p:spPr>
            <a:xfrm>
              <a:off x="2149807" y="1001268"/>
              <a:ext cx="5016241" cy="4946904"/>
            </a:xfrm>
            <a:prstGeom prst="rect">
              <a:avLst/>
            </a:prstGeom>
          </p:spPr>
        </p:pic>
      </p:grpSp>
      <p:sp>
        <p:nvSpPr>
          <p:cNvPr id="7" name="Oval 6">
            <a:extLst>
              <a:ext uri="{FF2B5EF4-FFF2-40B4-BE49-F238E27FC236}">
                <a16:creationId xmlns:a16="http://schemas.microsoft.com/office/drawing/2014/main" id="{AA9AF360-0CBB-4656-930F-11601C413DC7}"/>
              </a:ext>
            </a:extLst>
          </p:cNvPr>
          <p:cNvSpPr/>
          <p:nvPr/>
        </p:nvSpPr>
        <p:spPr>
          <a:xfrm>
            <a:off x="3468914" y="2444936"/>
            <a:ext cx="1712686" cy="622596"/>
          </a:xfrm>
          <a:prstGeom prst="ellipse">
            <a:avLst/>
          </a:prstGeom>
          <a:noFill/>
          <a:ln>
            <a:solidFill>
              <a:srgbClr val="FFC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05152-4891-49CF-8A19-0EE708F2D987}"/>
              </a:ext>
            </a:extLst>
          </p:cNvPr>
          <p:cNvSpPr/>
          <p:nvPr/>
        </p:nvSpPr>
        <p:spPr>
          <a:xfrm>
            <a:off x="9028350" y="853787"/>
            <a:ext cx="2844800" cy="2684067"/>
          </a:xfrm>
          <a:prstGeom prst="ellipse">
            <a:avLst/>
          </a:prstGeom>
          <a:noFill/>
          <a:ln>
            <a:solidFill>
              <a:srgbClr val="FFC00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Arrow: Right 18">
                <a:extLst>
                  <a:ext uri="{FF2B5EF4-FFF2-40B4-BE49-F238E27FC236}">
                    <a16:creationId xmlns:a16="http://schemas.microsoft.com/office/drawing/2014/main" id="{3378721F-7ABD-4CFB-827A-F6BD7506E750}"/>
                  </a:ext>
                </a:extLst>
              </p:cNvPr>
              <p:cNvSpPr/>
              <p:nvPr/>
            </p:nvSpPr>
            <p:spPr>
              <a:xfrm>
                <a:off x="8525163" y="1775235"/>
                <a:ext cx="837127" cy="669701"/>
              </a:xfrm>
              <a:prstGeom prst="rightArrow">
                <a:avLst>
                  <a:gd name="adj1" fmla="val 50000"/>
                  <a:gd name="adj2" fmla="val 3275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19" name="Arrow: Right 18">
                <a:extLst>
                  <a:ext uri="{FF2B5EF4-FFF2-40B4-BE49-F238E27FC236}">
                    <a16:creationId xmlns:a16="http://schemas.microsoft.com/office/drawing/2014/main" id="{3378721F-7ABD-4CFB-827A-F6BD7506E750}"/>
                  </a:ext>
                </a:extLst>
              </p:cNvPr>
              <p:cNvSpPr>
                <a:spLocks noRot="1" noChangeAspect="1" noMove="1" noResize="1" noEditPoints="1" noAdjustHandles="1" noChangeArrowheads="1" noChangeShapeType="1" noTextEdit="1"/>
              </p:cNvSpPr>
              <p:nvPr/>
            </p:nvSpPr>
            <p:spPr>
              <a:xfrm>
                <a:off x="8525163" y="1775235"/>
                <a:ext cx="837127" cy="669701"/>
              </a:xfrm>
              <a:prstGeom prst="rightArrow">
                <a:avLst>
                  <a:gd name="adj1" fmla="val 50000"/>
                  <a:gd name="adj2" fmla="val 32759"/>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C324DA1A-B637-49BF-84BD-BF3900A2EFA6}"/>
                  </a:ext>
                </a:extLst>
              </p:cNvPr>
              <p:cNvSpPr/>
              <p:nvPr/>
            </p:nvSpPr>
            <p:spPr>
              <a:xfrm>
                <a:off x="978254" y="4217137"/>
                <a:ext cx="4557486" cy="6102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&gt;0: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p:txBody>
          </p:sp>
        </mc:Choice>
        <mc:Fallback xmlns="">
          <p:sp>
            <p:nvSpPr>
              <p:cNvPr id="21" name="Rectangle: Rounded Corners 20">
                <a:extLst>
                  <a:ext uri="{FF2B5EF4-FFF2-40B4-BE49-F238E27FC236}">
                    <a16:creationId xmlns:a16="http://schemas.microsoft.com/office/drawing/2014/main" id="{C324DA1A-B637-49BF-84BD-BF3900A2EFA6}"/>
                  </a:ext>
                </a:extLst>
              </p:cNvPr>
              <p:cNvSpPr>
                <a:spLocks noRot="1" noChangeAspect="1" noMove="1" noResize="1" noEditPoints="1" noAdjustHandles="1" noChangeArrowheads="1" noChangeShapeType="1" noTextEdit="1"/>
              </p:cNvSpPr>
              <p:nvPr/>
            </p:nvSpPr>
            <p:spPr>
              <a:xfrm>
                <a:off x="978254" y="4217137"/>
                <a:ext cx="4557486" cy="610218"/>
              </a:xfrm>
              <a:prstGeom prst="roundRect">
                <a:avLst/>
              </a:prstGeom>
              <a:blipFill>
                <a:blip r:embed="rId9"/>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3400B26-E03C-4C72-A65F-D39CCB66E92C}"/>
              </a:ext>
            </a:extLst>
          </p:cNvPr>
          <p:cNvGrpSpPr/>
          <p:nvPr/>
        </p:nvGrpSpPr>
        <p:grpSpPr>
          <a:xfrm>
            <a:off x="6200641" y="657602"/>
            <a:ext cx="5785132" cy="5543456"/>
            <a:chOff x="6432870" y="853787"/>
            <a:chExt cx="5248656" cy="5248656"/>
          </a:xfrm>
        </p:grpSpPr>
        <p:sp>
          <p:nvSpPr>
            <p:cNvPr id="13" name="Rectangle: Rounded Corners 12">
              <a:extLst>
                <a:ext uri="{FF2B5EF4-FFF2-40B4-BE49-F238E27FC236}">
                  <a16:creationId xmlns:a16="http://schemas.microsoft.com/office/drawing/2014/main" id="{44051908-157F-4697-9C07-3CB6194496F8}"/>
                </a:ext>
              </a:extLst>
            </p:cNvPr>
            <p:cNvSpPr/>
            <p:nvPr/>
          </p:nvSpPr>
          <p:spPr>
            <a:xfrm>
              <a:off x="6432870" y="853787"/>
              <a:ext cx="5248656" cy="5248656"/>
            </a:xfrm>
            <a:prstGeom prst="roundRect">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2" name="Picture 11" descr="Chart&#10;&#10;Description automatically generated">
              <a:extLst>
                <a:ext uri="{FF2B5EF4-FFF2-40B4-BE49-F238E27FC236}">
                  <a16:creationId xmlns:a16="http://schemas.microsoft.com/office/drawing/2014/main" id="{EA30BE34-3AEB-4D26-A615-558BEE48424A}"/>
                </a:ext>
              </a:extLst>
            </p:cNvPr>
            <p:cNvPicPr>
              <a:picLocks noChangeAspect="1"/>
            </p:cNvPicPr>
            <p:nvPr/>
          </p:nvPicPr>
          <p:blipFill>
            <a:blip r:embed="rId10"/>
            <a:stretch>
              <a:fillRect/>
            </a:stretch>
          </p:blipFill>
          <p:spPr>
            <a:xfrm>
              <a:off x="6555531" y="1141324"/>
              <a:ext cx="4981122" cy="4705850"/>
            </a:xfrm>
            <a:prstGeom prst="rect">
              <a:avLst/>
            </a:prstGeom>
          </p:spPr>
        </p:pic>
      </p:grpSp>
    </p:spTree>
    <p:custDataLst>
      <p:tags r:id="rId1"/>
    </p:custDataLst>
    <p:extLst>
      <p:ext uri="{BB962C8B-B14F-4D97-AF65-F5344CB8AC3E}">
        <p14:creationId xmlns:p14="http://schemas.microsoft.com/office/powerpoint/2010/main" val="229724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1995"/>
    </mc:Choice>
    <mc:Fallback xmlns="">
      <p:transition spd="slow" advTm="161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49CF-3C14-449B-A8E5-562F33F26180}"/>
              </a:ext>
            </a:extLst>
          </p:cNvPr>
          <p:cNvSpPr>
            <a:spLocks noGrp="1"/>
          </p:cNvSpPr>
          <p:nvPr>
            <p:ph type="title"/>
          </p:nvPr>
        </p:nvSpPr>
        <p:spPr/>
        <p:txBody>
          <a:bodyPr/>
          <a:lstStyle/>
          <a:p>
            <a:r>
              <a:rPr lang="en-US" dirty="0"/>
              <a:t>A Bayesian approach to the distribution problem</a:t>
            </a:r>
          </a:p>
        </p:txBody>
      </p:sp>
      <p:sp>
        <p:nvSpPr>
          <p:cNvPr id="7" name="Content Placeholder 6">
            <a:extLst>
              <a:ext uri="{FF2B5EF4-FFF2-40B4-BE49-F238E27FC236}">
                <a16:creationId xmlns:a16="http://schemas.microsoft.com/office/drawing/2014/main" id="{7A403001-05FF-4EFA-8591-75183C72000C}"/>
              </a:ext>
            </a:extLst>
          </p:cNvPr>
          <p:cNvSpPr>
            <a:spLocks noGrp="1"/>
          </p:cNvSpPr>
          <p:nvPr>
            <p:ph sz="half" idx="1"/>
          </p:nvPr>
        </p:nvSpPr>
        <p:spPr/>
        <p:txBody>
          <a:bodyPr/>
          <a:lstStyle/>
          <a:p>
            <a:r>
              <a:rPr lang="en-US" dirty="0"/>
              <a:t>Hierarchical Model</a:t>
            </a:r>
          </a:p>
          <a:p>
            <a:pPr lvl="1"/>
            <a:r>
              <a:rPr lang="en-US" dirty="0"/>
              <a:t>Propose a prior parametric form of distribution with hyperparameters</a:t>
            </a:r>
          </a:p>
          <a:p>
            <a:pPr lvl="2"/>
            <a:r>
              <a:rPr lang="en-US" dirty="0"/>
              <a:t>Propose priors for the hyperparameters</a:t>
            </a:r>
          </a:p>
          <a:p>
            <a:pPr lvl="1"/>
            <a:r>
              <a:rPr lang="en-US" dirty="0"/>
              <a:t>Determine the likelihood of observations given prior</a:t>
            </a:r>
          </a:p>
          <a:p>
            <a:pPr lvl="1"/>
            <a:r>
              <a:rPr lang="en-US" dirty="0"/>
              <a:t>Use Bayesian inference to obtain posterior distribution</a:t>
            </a:r>
          </a:p>
          <a:p>
            <a:pPr lvl="2"/>
            <a:r>
              <a:rPr lang="en-US" dirty="0"/>
              <a:t>Estimate hyperparameters using MAP point</a:t>
            </a:r>
          </a:p>
          <a:p>
            <a:pPr lvl="2"/>
            <a:r>
              <a:rPr lang="en-US" dirty="0"/>
              <a:t>Measure uncertainty w/ posterior of hyperparameters</a:t>
            </a:r>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496A8B7-80EE-41D6-A571-79F8D03E2EBE}"/>
                  </a:ext>
                </a:extLst>
              </p:cNvPr>
              <p:cNvSpPr>
                <a:spLocks noGrp="1"/>
              </p:cNvSpPr>
              <p:nvPr>
                <p:ph sz="half" idx="2"/>
              </p:nvPr>
            </p:nvSpPr>
            <p:spPr>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lstStyle/>
              <a:p>
                <a:pPr marL="0" indent="0" algn="ctr">
                  <a:buNone/>
                </a:pPr>
                <a:r>
                  <a:rPr lang="en-US" b="0" u="sng" dirty="0"/>
                  <a:t>Wobbly-Plate Hierarchical Model</a:t>
                </a:r>
                <a:br>
                  <a:rPr lang="en-US" b="0" u="sng" dirty="0"/>
                </a:br>
                <a:endParaRPr lang="en-US" b="0" dirty="0"/>
              </a:p>
              <a:p>
                <a:pPr marL="0" indent="0">
                  <a:buNone/>
                </a:pPr>
                <a:r>
                  <a:rPr lang="en-US" b="0" dirty="0"/>
                  <a:t>	Hyperprior: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𝑁𝐼𝑊</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Ψ</m:t>
                        </m:r>
                      </m:e>
                    </m:d>
                  </m:oMath>
                </a14:m>
                <a:endParaRPr lang="en-US" b="0" dirty="0"/>
              </a:p>
              <a:p>
                <a:pPr marL="0" indent="0">
                  <a:buNone/>
                </a:pPr>
                <a:r>
                  <a:rPr lang="en-US" b="0" dirty="0"/>
                  <a:t>	Prior form: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 </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e>
                    </m:d>
                  </m:oMath>
                </a14:m>
                <a:endParaRPr lang="en-US" b="0" dirty="0"/>
              </a:p>
              <a:p>
                <a:pPr marL="0" indent="0">
                  <a:buNone/>
                </a:pPr>
                <a:r>
                  <a:rPr lang="en-US" dirty="0"/>
                  <a:t>	Likelihood: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𝑞</m:t>
                            </m:r>
                          </m:sub>
                        </m:sSub>
                      </m:e>
                    </m:d>
                  </m:oMath>
                </a14:m>
                <a:endParaRPr lang="en-US" b="0" dirty="0"/>
              </a:p>
              <a:p>
                <a:pPr marL="0" indent="0">
                  <a:buNone/>
                </a:pPr>
                <a:r>
                  <a:rPr lang="en-US" b="0" i="1" dirty="0"/>
                  <a:t>		where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𝛴</m:t>
                            </m:r>
                          </m:e>
                          <m:sub>
                            <m:r>
                              <a:rPr lang="en-US" b="0" i="1" smtClean="0">
                                <a:latin typeface="Cambria Math" panose="02040503050406030204" pitchFamily="18" charset="0"/>
                              </a:rPr>
                              <m:t>𝑞</m:t>
                            </m:r>
                          </m:sub>
                        </m:sSub>
                      </m:e>
                    </m:d>
                  </m:oMath>
                </a14:m>
                <a:r>
                  <a:rPr lang="en-US" b="0" i="1" dirty="0"/>
                  <a:t> determined from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𝛴</m:t>
                    </m:r>
                  </m:oMath>
                </a14:m>
                <a:endParaRPr lang="en-US" b="0" i="1" dirty="0"/>
              </a:p>
              <a:p>
                <a:pPr marL="0" indent="0">
                  <a:buNone/>
                </a:pPr>
                <a:endParaRPr lang="en-US" dirty="0"/>
              </a:p>
            </p:txBody>
          </p:sp>
        </mc:Choice>
        <mc:Fallback xmlns="">
          <p:sp>
            <p:nvSpPr>
              <p:cNvPr id="8" name="Content Placeholder 7">
                <a:extLst>
                  <a:ext uri="{FF2B5EF4-FFF2-40B4-BE49-F238E27FC236}">
                    <a16:creationId xmlns:a16="http://schemas.microsoft.com/office/drawing/2014/main" id="{C496A8B7-80EE-41D6-A571-79F8D03E2EBE}"/>
                  </a:ext>
                </a:extLst>
              </p:cNvPr>
              <p:cNvSpPr>
                <a:spLocks noGrp="1" noRot="1" noChangeAspect="1" noMove="1" noResize="1" noEditPoints="1" noAdjustHandles="1" noChangeArrowheads="1" noChangeShapeType="1" noTextEdit="1"/>
              </p:cNvSpPr>
              <p:nvPr>
                <p:ph sz="half" idx="2"/>
              </p:nvPr>
            </p:nvSpPr>
            <p:spPr>
              <a:prstGeom prst="roundRect">
                <a:avLst/>
              </a:prstGeom>
              <a:blipFill>
                <a:blip r:embed="rId5"/>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3EBA32B-EF1C-41D4-BA73-9F4973C6ECB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F85986E3-7472-4FA6-84F8-A4235E5022E4}"/>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BF1C474B-6C02-47D0-A57D-A21E26D84CC8}"/>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639740115"/>
      </p:ext>
    </p:extLst>
  </p:cSld>
  <p:clrMapOvr>
    <a:masterClrMapping/>
  </p:clrMapOvr>
  <mc:AlternateContent xmlns:mc="http://schemas.openxmlformats.org/markup-compatibility/2006" xmlns:p14="http://schemas.microsoft.com/office/powerpoint/2010/main">
    <mc:Choice Requires="p14">
      <p:transition spd="slow" p14:dur="2000" advTm="88956"/>
    </mc:Choice>
    <mc:Fallback xmlns="">
      <p:transition spd="slow" advTm="889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49CF-3C14-449B-A8E5-562F33F26180}"/>
              </a:ext>
            </a:extLst>
          </p:cNvPr>
          <p:cNvSpPr>
            <a:spLocks noGrp="1"/>
          </p:cNvSpPr>
          <p:nvPr>
            <p:ph type="title"/>
          </p:nvPr>
        </p:nvSpPr>
        <p:spPr/>
        <p:txBody>
          <a:bodyPr/>
          <a:lstStyle/>
          <a:p>
            <a:r>
              <a:rPr lang="en-US" dirty="0"/>
              <a:t>A Bayesian approach to the distribution problem</a:t>
            </a:r>
          </a:p>
        </p:txBody>
      </p:sp>
      <p:pic>
        <p:nvPicPr>
          <p:cNvPr id="9" name="Content Placeholder 8">
            <a:extLst>
              <a:ext uri="{FF2B5EF4-FFF2-40B4-BE49-F238E27FC236}">
                <a16:creationId xmlns:a16="http://schemas.microsoft.com/office/drawing/2014/main" id="{C8E61F25-FAA2-45EC-83C5-E62CCDFC4D3E}"/>
              </a:ext>
            </a:extLst>
          </p:cNvPr>
          <p:cNvPicPr>
            <a:picLocks noGrp="1" noChangeAspect="1"/>
          </p:cNvPicPr>
          <p:nvPr>
            <p:ph sz="half" idx="1"/>
          </p:nvPr>
        </p:nvPicPr>
        <p:blipFill>
          <a:blip r:embed="rId3"/>
          <a:srcRect/>
          <a:stretch/>
        </p:blipFill>
        <p:spPr>
          <a:xfrm>
            <a:off x="930514" y="2227263"/>
            <a:ext cx="4723922" cy="3633787"/>
          </a:xfrm>
        </p:spPr>
      </p:pic>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496A8B7-80EE-41D6-A571-79F8D03E2EBE}"/>
                  </a:ext>
                </a:extLst>
              </p:cNvPr>
              <p:cNvSpPr>
                <a:spLocks noGrp="1"/>
              </p:cNvSpPr>
              <p:nvPr>
                <p:ph sz="half" idx="2"/>
              </p:nvPr>
            </p:nvSpPr>
            <p:spPr>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ormAutofit fontScale="92500" lnSpcReduction="20000"/>
              </a:bodyPr>
              <a:lstStyle/>
              <a:p>
                <a:pPr marL="0" indent="0" algn="ctr">
                  <a:buNone/>
                </a:pPr>
                <a:r>
                  <a:rPr lang="en-US" b="0" u="sng" dirty="0"/>
                  <a:t>Wobbly-Plate Hierarchical Model</a:t>
                </a:r>
                <a:br>
                  <a:rPr lang="en-US" b="0" u="sng" dirty="0"/>
                </a:br>
                <a:endParaRPr lang="en-US" b="0" dirty="0"/>
              </a:p>
              <a:p>
                <a:pPr marL="0" indent="0">
                  <a:buNone/>
                </a:pPr>
                <a:r>
                  <a:rPr lang="en-US" b="0" dirty="0"/>
                  <a:t>	Posterior: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e>
                    </m:d>
                    <m:r>
                      <a:rPr lang="en-US" b="0" i="1" smtClean="0">
                        <a:latin typeface="Cambria Math" panose="02040503050406030204" pitchFamily="18" charset="0"/>
                      </a:rPr>
                      <m:t>∼</m:t>
                    </m:r>
                    <m:r>
                      <a:rPr lang="en-US" b="0" i="1" smtClean="0">
                        <a:latin typeface="Cambria Math" panose="02040503050406030204" pitchFamily="18" charset="0"/>
                      </a:rPr>
                      <m:t>𝑁𝐼𝑊</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𝑝</m:t>
                            </m:r>
                          </m:sub>
                        </m:sSub>
                      </m:e>
                    </m:d>
                  </m:oMath>
                </a14:m>
                <a:endParaRPr lang="en-US" b="0" dirty="0"/>
              </a:p>
              <a:p>
                <a:pPr marL="0" indent="0">
                  <a:buNone/>
                </a:pPr>
                <a:r>
                  <a:rPr lang="en-US" dirty="0"/>
                  <a:t>		</a:t>
                </a:r>
                <a:r>
                  <a:rPr lang="en-US" i="1" dirty="0"/>
                  <a:t>with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b="0" dirty="0"/>
                  <a:t>, </a:t>
                </a:r>
                <a14:m>
                  <m:oMath xmlns:m="http://schemas.openxmlformats.org/officeDocument/2006/math">
                    <m:r>
                      <m:rPr>
                        <m:sty m:val="p"/>
                      </m:rPr>
                      <a:rPr lang="en-US" b="0" i="0" dirty="0" smtClean="0">
                        <a:latin typeface="Cambria Math" panose="02040503050406030204" pitchFamily="18" charset="0"/>
                      </a:rPr>
                      <m:t>Σ</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sSub>
                                <m:sSubPr>
                                  <m:ctrlPr>
                                    <a:rPr lang="en-US" b="0" i="1" dirty="0" smtClean="0">
                                      <a:latin typeface="Cambria Math" panose="02040503050406030204" pitchFamily="18" charset="0"/>
                                    </a:rPr>
                                  </m:ctrlPr>
                                </m:sSubPr>
                                <m:e>
                                  <m:r>
                                    <m:rPr>
                                      <m:brk m:alnAt="7"/>
                                    </m:rPr>
                                    <a:rPr lang="en-US" b="0" i="1" dirty="0" smtClean="0">
                                      <a:latin typeface="Cambria Math" panose="02040503050406030204" pitchFamily="18" charset="0"/>
                                    </a:rPr>
                                    <m:t>𝑠</m:t>
                                  </m:r>
                                </m:e>
                                <m:sub>
                                  <m:r>
                                    <m:rPr>
                                      <m:brk m:alnAt="7"/>
                                    </m:rPr>
                                    <a:rPr lang="en-US" b="0" i="1" dirty="0" smtClean="0">
                                      <a:latin typeface="Cambria Math" panose="02040503050406030204" pitchFamily="18" charset="0"/>
                                    </a:rPr>
                                    <m:t>1</m:t>
                                  </m:r>
                                  <m:r>
                                    <a:rPr lang="en-US" b="0" i="1" dirty="0" smtClean="0">
                                      <a:latin typeface="Cambria Math" panose="02040503050406030204" pitchFamily="18" charset="0"/>
                                    </a:rPr>
                                    <m:t>1</m:t>
                                  </m:r>
                                </m:sub>
                              </m:sSub>
                            </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12</m:t>
                                  </m:r>
                                </m:sub>
                              </m:sSub>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21</m:t>
                                  </m:r>
                                </m:sub>
                              </m:sSub>
                            </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22</m:t>
                                  </m:r>
                                </m:sub>
                              </m:sSub>
                            </m:e>
                          </m:mr>
                        </m:m>
                      </m:e>
                    </m:d>
                  </m:oMath>
                </a14:m>
                <a:endParaRPr lang="en-US" b="0" dirty="0"/>
              </a:p>
              <a:p>
                <a:pPr marL="0" indent="0">
                  <a:buNone/>
                </a:pPr>
                <a:endParaRPr lang="en-US" b="0" dirty="0"/>
              </a:p>
              <a:p>
                <a:pPr marL="0" indent="0">
                  <a:buNone/>
                </a:pPr>
                <a:r>
                  <a:rPr lang="en-US" b="0" dirty="0"/>
                  <a:t>	Hyperprior: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𝑁𝐼𝑊</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Ψ</m:t>
                        </m:r>
                      </m:e>
                    </m:d>
                  </m:oMath>
                </a14:m>
                <a:endParaRPr lang="en-US" b="0" dirty="0"/>
              </a:p>
              <a:p>
                <a:pPr marL="0" indent="0">
                  <a:buNone/>
                </a:pPr>
                <a:r>
                  <a:rPr lang="en-US" b="0" dirty="0"/>
                  <a:t>	Prior form: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 </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e>
                    </m:d>
                  </m:oMath>
                </a14:m>
                <a:endParaRPr lang="en-US" b="0" dirty="0"/>
              </a:p>
              <a:p>
                <a:pPr marL="0" indent="0">
                  <a:buNone/>
                </a:pPr>
                <a:r>
                  <a:rPr lang="en-US" dirty="0"/>
                  <a:t>	Likelihood: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𝑞</m:t>
                            </m:r>
                          </m:sub>
                        </m:sSub>
                      </m:e>
                    </m:d>
                  </m:oMath>
                </a14:m>
                <a:endParaRPr lang="en-US" b="0" dirty="0"/>
              </a:p>
              <a:p>
                <a:pPr marL="0" indent="0">
                  <a:buNone/>
                </a:pPr>
                <a:r>
                  <a:rPr lang="en-US" b="0" i="1" dirty="0"/>
                  <a:t>		where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𝛴</m:t>
                            </m:r>
                          </m:e>
                          <m:sub>
                            <m:r>
                              <a:rPr lang="en-US" b="0" i="1" smtClean="0">
                                <a:latin typeface="Cambria Math" panose="02040503050406030204" pitchFamily="18" charset="0"/>
                              </a:rPr>
                              <m:t>𝑞</m:t>
                            </m:r>
                          </m:sub>
                        </m:sSub>
                      </m:e>
                    </m:d>
                  </m:oMath>
                </a14:m>
                <a:r>
                  <a:rPr lang="en-US" b="0" i="1" dirty="0"/>
                  <a:t> determined from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𝛴</m:t>
                    </m:r>
                  </m:oMath>
                </a14:m>
                <a:endParaRPr lang="en-US" b="0" i="1" dirty="0"/>
              </a:p>
            </p:txBody>
          </p:sp>
        </mc:Choice>
        <mc:Fallback xmlns="">
          <p:sp>
            <p:nvSpPr>
              <p:cNvPr id="8" name="Content Placeholder 7">
                <a:extLst>
                  <a:ext uri="{FF2B5EF4-FFF2-40B4-BE49-F238E27FC236}">
                    <a16:creationId xmlns:a16="http://schemas.microsoft.com/office/drawing/2014/main" id="{C496A8B7-80EE-41D6-A571-79F8D03E2EBE}"/>
                  </a:ext>
                </a:extLst>
              </p:cNvPr>
              <p:cNvSpPr>
                <a:spLocks noGrp="1" noRot="1" noChangeAspect="1" noMove="1" noResize="1" noEditPoints="1" noAdjustHandles="1" noChangeArrowheads="1" noChangeShapeType="1" noTextEdit="1"/>
              </p:cNvSpPr>
              <p:nvPr>
                <p:ph sz="half" idx="2"/>
              </p:nvPr>
            </p:nvSpPr>
            <p:spPr>
              <a:prstGeom prst="roundRect">
                <a:avLst/>
              </a:prstGeom>
              <a:blipFill>
                <a:blip r:embed="rId6"/>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3EBA32B-EF1C-41D4-BA73-9F4973C6ECB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F85986E3-7472-4FA6-84F8-A4235E5022E4}"/>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BF1C474B-6C02-47D0-A57D-A21E26D84CC8}"/>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719025530"/>
      </p:ext>
    </p:extLst>
  </p:cSld>
  <p:clrMapOvr>
    <a:masterClrMapping/>
  </p:clrMapOvr>
  <mc:AlternateContent xmlns:mc="http://schemas.openxmlformats.org/markup-compatibility/2006" xmlns:p14="http://schemas.microsoft.com/office/powerpoint/2010/main">
    <mc:Choice Requires="p14">
      <p:transition spd="slow" p14:dur="2000" advTm="55452"/>
    </mc:Choice>
    <mc:Fallback xmlns="">
      <p:transition spd="slow" advTm="5545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49CF-3C14-449B-A8E5-562F33F26180}"/>
              </a:ext>
            </a:extLst>
          </p:cNvPr>
          <p:cNvSpPr>
            <a:spLocks noGrp="1"/>
          </p:cNvSpPr>
          <p:nvPr>
            <p:ph type="title"/>
          </p:nvPr>
        </p:nvSpPr>
        <p:spPr/>
        <p:txBody>
          <a:bodyPr/>
          <a:lstStyle/>
          <a:p>
            <a:r>
              <a:rPr lang="en-US" dirty="0"/>
              <a:t>A Bayesian approach to the distribution problem</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496A8B7-80EE-41D6-A571-79F8D03E2EBE}"/>
                  </a:ext>
                </a:extLst>
              </p:cNvPr>
              <p:cNvSpPr>
                <a:spLocks noGrp="1"/>
              </p:cNvSpPr>
              <p:nvPr>
                <p:ph sz="half" idx="2"/>
              </p:nvPr>
            </p:nvSpPr>
            <p:spPr>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marL="0" indent="0" algn="ctr">
                  <a:buNone/>
                </a:pPr>
                <a:r>
                  <a:rPr lang="en-US" b="0" u="sng" dirty="0"/>
                  <a:t>Wobbly-Plate Hierarchical Model</a:t>
                </a:r>
                <a:br>
                  <a:rPr lang="en-US" b="0" u="sng" dirty="0"/>
                </a:br>
                <a:endParaRPr lang="en-US" b="0" dirty="0"/>
              </a:p>
              <a:p>
                <a:pPr marL="0" indent="0">
                  <a:buNone/>
                </a:pPr>
                <a:r>
                  <a:rPr lang="en-US" b="0" dirty="0"/>
                  <a:t>	Posterior: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𝑀𝐴𝑃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MAP</m:t>
                        </m:r>
                      </m:sub>
                    </m:sSub>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𝑀𝐴𝑃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𝑀𝐴𝑃</m:t>
                            </m:r>
                          </m:sub>
                        </m:sSub>
                      </m:e>
                    </m:d>
                  </m:oMath>
                </a14:m>
                <a:endParaRPr lang="en-US" b="0" dirty="0"/>
              </a:p>
              <a:p>
                <a:pPr marL="0" indent="0">
                  <a:buNone/>
                </a:pPr>
                <a:endParaRPr lang="en-US" b="0" dirty="0"/>
              </a:p>
              <a:p>
                <a:pPr marL="0" indent="0">
                  <a:buNone/>
                </a:pPr>
                <a:r>
                  <a:rPr lang="en-US" b="0" dirty="0"/>
                  <a:t>	Hyperprior: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𝑁𝐼𝑊</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Ψ</m:t>
                        </m:r>
                      </m:e>
                    </m:d>
                  </m:oMath>
                </a14:m>
                <a:endParaRPr lang="en-US" b="0" dirty="0"/>
              </a:p>
              <a:p>
                <a:pPr marL="0" indent="0">
                  <a:buNone/>
                </a:pPr>
                <a:r>
                  <a:rPr lang="en-US" b="0" dirty="0"/>
                  <a:t>	Prior form: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 </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e>
                    </m:d>
                  </m:oMath>
                </a14:m>
                <a:endParaRPr lang="en-US" b="0" dirty="0"/>
              </a:p>
              <a:p>
                <a:pPr marL="0" indent="0">
                  <a:buNone/>
                </a:pPr>
                <a:r>
                  <a:rPr lang="en-US" dirty="0"/>
                  <a:t>	Likelihood: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rPr>
                      <m:t>Σ</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𝑞</m:t>
                            </m:r>
                          </m:sub>
                        </m:sSub>
                      </m:e>
                    </m:d>
                  </m:oMath>
                </a14:m>
                <a:endParaRPr lang="en-US" b="0" dirty="0"/>
              </a:p>
              <a:p>
                <a:pPr marL="0" indent="0">
                  <a:buNone/>
                </a:pPr>
                <a:r>
                  <a:rPr lang="en-US" b="0" i="1" dirty="0"/>
                  <a:t>		where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𝛴</m:t>
                            </m:r>
                          </m:e>
                          <m:sub>
                            <m:r>
                              <a:rPr lang="en-US" b="0" i="1" smtClean="0">
                                <a:latin typeface="Cambria Math" panose="02040503050406030204" pitchFamily="18" charset="0"/>
                              </a:rPr>
                              <m:t>𝑞</m:t>
                            </m:r>
                          </m:sub>
                        </m:sSub>
                      </m:e>
                    </m:d>
                  </m:oMath>
                </a14:m>
                <a:r>
                  <a:rPr lang="en-US" b="0" i="1" dirty="0"/>
                  <a:t> determined from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𝛴</m:t>
                    </m:r>
                  </m:oMath>
                </a14:m>
                <a:endParaRPr lang="en-US" b="0" i="1" dirty="0"/>
              </a:p>
            </p:txBody>
          </p:sp>
        </mc:Choice>
        <mc:Fallback xmlns="">
          <p:sp>
            <p:nvSpPr>
              <p:cNvPr id="8" name="Content Placeholder 7">
                <a:extLst>
                  <a:ext uri="{FF2B5EF4-FFF2-40B4-BE49-F238E27FC236}">
                    <a16:creationId xmlns:a16="http://schemas.microsoft.com/office/drawing/2014/main" id="{C496A8B7-80EE-41D6-A571-79F8D03E2EBE}"/>
                  </a:ext>
                </a:extLst>
              </p:cNvPr>
              <p:cNvSpPr>
                <a:spLocks noGrp="1" noRot="1" noChangeAspect="1" noMove="1" noResize="1" noEditPoints="1" noAdjustHandles="1" noChangeArrowheads="1" noChangeShapeType="1" noTextEdit="1"/>
              </p:cNvSpPr>
              <p:nvPr>
                <p:ph sz="half" idx="2"/>
              </p:nvPr>
            </p:nvSpPr>
            <p:spPr>
              <a:prstGeom prst="roundRect">
                <a:avLst/>
              </a:prstGeom>
              <a:blipFill>
                <a:blip r:embed="rId5"/>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3EBA32B-EF1C-41D4-BA73-9F4973C6ECB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F85986E3-7472-4FA6-84F8-A4235E5022E4}"/>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BF1C474B-6C02-47D0-A57D-A21E26D84CC8}"/>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3" name="Content Placeholder 12" descr="Diagram&#10;&#10;Description automatically generated">
            <a:extLst>
              <a:ext uri="{FF2B5EF4-FFF2-40B4-BE49-F238E27FC236}">
                <a16:creationId xmlns:a16="http://schemas.microsoft.com/office/drawing/2014/main" id="{01ECC7D0-068B-4A15-B7B8-B2964AC759AA}"/>
              </a:ext>
            </a:extLst>
          </p:cNvPr>
          <p:cNvPicPr>
            <a:picLocks noGrp="1" noChangeAspect="1"/>
          </p:cNvPicPr>
          <p:nvPr>
            <p:ph sz="half" idx="1"/>
          </p:nvPr>
        </p:nvPicPr>
        <p:blipFill>
          <a:blip r:embed="rId6"/>
          <a:stretch>
            <a:fillRect/>
          </a:stretch>
        </p:blipFill>
        <p:spPr>
          <a:xfrm>
            <a:off x="1571448" y="2227263"/>
            <a:ext cx="3442054" cy="3633787"/>
          </a:xfrm>
        </p:spPr>
      </p:pic>
    </p:spTree>
    <p:extLst>
      <p:ext uri="{BB962C8B-B14F-4D97-AF65-F5344CB8AC3E}">
        <p14:creationId xmlns:p14="http://schemas.microsoft.com/office/powerpoint/2010/main" val="2064573637"/>
      </p:ext>
    </p:extLst>
  </p:cSld>
  <p:clrMapOvr>
    <a:masterClrMapping/>
  </p:clrMapOvr>
  <mc:AlternateContent xmlns:mc="http://schemas.openxmlformats.org/markup-compatibility/2006" xmlns:p14="http://schemas.microsoft.com/office/powerpoint/2010/main">
    <mc:Choice Requires="p14">
      <p:transition spd="slow" p14:dur="2000" advTm="29079"/>
    </mc:Choice>
    <mc:Fallback xmlns="">
      <p:transition spd="slow" advTm="2907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2F199A4-AA65-48BA-B52B-119C5220C6B1}"/>
              </a:ext>
            </a:extLst>
          </p:cNvPr>
          <p:cNvSpPr>
            <a:spLocks noGrp="1"/>
          </p:cNvSpPr>
          <p:nvPr>
            <p:ph type="title"/>
          </p:nvPr>
        </p:nvSpPr>
        <p:spPr/>
        <p:txBody>
          <a:bodyPr/>
          <a:lstStyle/>
          <a:p>
            <a:r>
              <a:rPr lang="en-US" dirty="0"/>
              <a:t>Comparison: parameter Distribution problem</a:t>
            </a:r>
          </a:p>
        </p:txBody>
      </p:sp>
      <p:sp>
        <p:nvSpPr>
          <p:cNvPr id="11" name="Text Placeholder 10">
            <a:extLst>
              <a:ext uri="{FF2B5EF4-FFF2-40B4-BE49-F238E27FC236}">
                <a16:creationId xmlns:a16="http://schemas.microsoft.com/office/drawing/2014/main" id="{639ADF7B-FA3C-4D52-9700-FC9D38D3E7E7}"/>
              </a:ext>
            </a:extLst>
          </p:cNvPr>
          <p:cNvSpPr>
            <a:spLocks noGrp="1"/>
          </p:cNvSpPr>
          <p:nvPr>
            <p:ph type="body" idx="1"/>
          </p:nvPr>
        </p:nvSpPr>
        <p:spPr/>
        <p:txBody>
          <a:bodyPr/>
          <a:lstStyle/>
          <a:p>
            <a:r>
              <a:rPr lang="en-US" dirty="0"/>
              <a:t>Data-consistent Approach</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BFE5F431-0FDA-4F92-89C2-F1DC0031845E}"/>
                  </a:ext>
                </a:extLst>
              </p:cNvPr>
              <p:cNvSpPr>
                <a:spLocks noGrp="1"/>
              </p:cNvSpPr>
              <p:nvPr>
                <p:ph sz="half" idx="2"/>
              </p:nvPr>
            </p:nvSpPr>
            <p:spPr/>
            <p:txBody>
              <a:bodyPr>
                <a:normAutofit fontScale="85000" lnSpcReduction="10000"/>
              </a:bodyPr>
              <a:lstStyle/>
              <a:p>
                <a:r>
                  <a:rPr lang="en-US" dirty="0"/>
                  <a:t>Designed for solving parameter distribution problem</a:t>
                </a:r>
              </a:p>
              <a:p>
                <a:endParaRPr lang="en-US" dirty="0"/>
              </a:p>
              <a:p>
                <a:r>
                  <a:rPr lang="en-US" dirty="0"/>
                  <a:t>Nonparametric approach</a:t>
                </a:r>
              </a:p>
              <a:p>
                <a:pPr lvl="1"/>
                <a:r>
                  <a:rPr lang="en-US" dirty="0"/>
                  <a:t>Initial distribution only affects uninformed direction</a:t>
                </a:r>
              </a:p>
              <a:p>
                <a:pPr lvl="1"/>
                <a:endParaRPr lang="en-US" dirty="0"/>
              </a:p>
              <a:p>
                <a:r>
                  <a:rPr lang="en-US" dirty="0"/>
                  <a:t>Update obtained from sampling distribution of observations</a:t>
                </a:r>
              </a:p>
              <a:p>
                <a:endParaRPr lang="en-US" dirty="0"/>
              </a:p>
              <a:p>
                <a:r>
                  <a:rPr lang="en-US" dirty="0"/>
                  <a:t>Main Computational Cost: 	evaluating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endParaRPr lang="en-US" dirty="0"/>
              </a:p>
              <a:p>
                <a:pPr lvl="1"/>
                <a:r>
                  <a:rPr lang="en-US" dirty="0"/>
                  <a:t>I.e., push-forward of initial samples for the predicted</a:t>
                </a:r>
              </a:p>
            </p:txBody>
          </p:sp>
        </mc:Choice>
        <mc:Fallback xmlns="">
          <p:sp>
            <p:nvSpPr>
              <p:cNvPr id="12" name="Content Placeholder 11">
                <a:extLst>
                  <a:ext uri="{FF2B5EF4-FFF2-40B4-BE49-F238E27FC236}">
                    <a16:creationId xmlns:a16="http://schemas.microsoft.com/office/drawing/2014/main" id="{BFE5F431-0FDA-4F92-89C2-F1DC0031845E}"/>
                  </a:ext>
                </a:extLst>
              </p:cNvPr>
              <p:cNvSpPr>
                <a:spLocks noGrp="1" noRot="1" noChangeAspect="1" noMove="1" noResize="1" noEditPoints="1" noAdjustHandles="1" noChangeArrowheads="1" noChangeShapeType="1" noTextEdit="1"/>
              </p:cNvSpPr>
              <p:nvPr>
                <p:ph sz="half" idx="2"/>
              </p:nvPr>
            </p:nvSpPr>
            <p:spPr>
              <a:blipFill>
                <a:blip r:embed="rId6"/>
                <a:stretch>
                  <a:fillRect t="-1247"/>
                </a:stretch>
              </a:blipFill>
            </p:spPr>
            <p:txBody>
              <a:bodyPr/>
              <a:lstStyle/>
              <a:p>
                <a:r>
                  <a:rPr lang="en-US">
                    <a:noFill/>
                  </a:rPr>
                  <a:t> </a:t>
                </a:r>
              </a:p>
            </p:txBody>
          </p:sp>
        </mc:Fallback>
      </mc:AlternateContent>
      <p:sp>
        <p:nvSpPr>
          <p:cNvPr id="13" name="Text Placeholder 12">
            <a:extLst>
              <a:ext uri="{FF2B5EF4-FFF2-40B4-BE49-F238E27FC236}">
                <a16:creationId xmlns:a16="http://schemas.microsoft.com/office/drawing/2014/main" id="{856FC07A-57F4-4BE9-812B-59006D25CFA1}"/>
              </a:ext>
            </a:extLst>
          </p:cNvPr>
          <p:cNvSpPr>
            <a:spLocks noGrp="1"/>
          </p:cNvSpPr>
          <p:nvPr>
            <p:ph type="body" sz="quarter" idx="3"/>
          </p:nvPr>
        </p:nvSpPr>
        <p:spPr/>
        <p:txBody>
          <a:bodyPr/>
          <a:lstStyle/>
          <a:p>
            <a:r>
              <a:rPr lang="en-US" dirty="0"/>
              <a:t>Bayesian Approach</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98CD7ED1-06BE-4E4B-9B6B-8D466077EBAE}"/>
                  </a:ext>
                </a:extLst>
              </p:cNvPr>
              <p:cNvSpPr>
                <a:spLocks noGrp="1"/>
              </p:cNvSpPr>
              <p:nvPr>
                <p:ph sz="quarter" idx="4"/>
              </p:nvPr>
            </p:nvSpPr>
            <p:spPr/>
            <p:txBody>
              <a:bodyPr>
                <a:normAutofit fontScale="85000" lnSpcReduction="10000"/>
              </a:bodyPr>
              <a:lstStyle/>
              <a:p>
                <a:r>
                  <a:rPr lang="en-US" dirty="0"/>
                  <a:t>Distr. problem solved using hierarchical model</a:t>
                </a:r>
              </a:p>
              <a:p>
                <a:endParaRPr lang="en-US" dirty="0"/>
              </a:p>
              <a:p>
                <a:r>
                  <a:rPr lang="en-US" dirty="0"/>
                  <a:t>Parametric approach</a:t>
                </a:r>
              </a:p>
              <a:p>
                <a:pPr lvl="1"/>
                <a:r>
                  <a:rPr lang="en-US" dirty="0"/>
                  <a:t>Priors restrict the full form of distribution</a:t>
                </a:r>
              </a:p>
              <a:p>
                <a:pPr lvl="1"/>
                <a:endParaRPr lang="en-US" dirty="0"/>
              </a:p>
              <a:p>
                <a:r>
                  <a:rPr lang="en-US" dirty="0"/>
                  <a:t>Posterior obtained from the likelihood of a sequence of obs.</a:t>
                </a:r>
              </a:p>
              <a:p>
                <a:endParaRPr lang="en-US" dirty="0"/>
              </a:p>
              <a:p>
                <a:r>
                  <a:rPr lang="en-US" dirty="0"/>
                  <a:t>Main Computational Cost:	 evaluating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endParaRPr lang="en-US" dirty="0"/>
              </a:p>
              <a:p>
                <a:pPr lvl="1"/>
                <a:r>
                  <a:rPr lang="en-US" dirty="0"/>
                  <a:t>I.e., push-forward of </a:t>
                </a:r>
                <a:r>
                  <a:rPr lang="en-US" i="1" u="sng" dirty="0"/>
                  <a:t>hierarchical samples</a:t>
                </a:r>
                <a:r>
                  <a:rPr lang="en-US" dirty="0"/>
                  <a:t> for the likelihood</a:t>
                </a:r>
              </a:p>
            </p:txBody>
          </p:sp>
        </mc:Choice>
        <mc:Fallback xmlns="">
          <p:sp>
            <p:nvSpPr>
              <p:cNvPr id="14" name="Content Placeholder 13">
                <a:extLst>
                  <a:ext uri="{FF2B5EF4-FFF2-40B4-BE49-F238E27FC236}">
                    <a16:creationId xmlns:a16="http://schemas.microsoft.com/office/drawing/2014/main" id="{98CD7ED1-06BE-4E4B-9B6B-8D466077EBAE}"/>
                  </a:ext>
                </a:extLst>
              </p:cNvPr>
              <p:cNvSpPr>
                <a:spLocks noGrp="1" noRot="1" noChangeAspect="1" noMove="1" noResize="1" noEditPoints="1" noAdjustHandles="1" noChangeArrowheads="1" noChangeShapeType="1" noTextEdit="1"/>
              </p:cNvSpPr>
              <p:nvPr>
                <p:ph sz="quarter" idx="4"/>
              </p:nvPr>
            </p:nvSpPr>
            <p:spPr>
              <a:blipFill>
                <a:blip r:embed="rId7"/>
                <a:stretch>
                  <a:fillRect l="-113" t="-124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973E023-69F4-483D-B894-293414E33C4B}"/>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BDBD509C-AA93-45BF-87AB-E3AF4D04625B}"/>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A776DC43-DA2D-4CC6-A332-C2E1830D389A}"/>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custDataLst>
      <p:tags r:id="rId1"/>
    </p:custDataLst>
    <p:extLst>
      <p:ext uri="{BB962C8B-B14F-4D97-AF65-F5344CB8AC3E}">
        <p14:creationId xmlns:p14="http://schemas.microsoft.com/office/powerpoint/2010/main" val="3616830433"/>
      </p:ext>
    </p:extLst>
  </p:cSld>
  <p:clrMapOvr>
    <a:masterClrMapping/>
  </p:clrMapOvr>
  <mc:AlternateContent xmlns:mc="http://schemas.openxmlformats.org/markup-compatibility/2006" xmlns:p14="http://schemas.microsoft.com/office/powerpoint/2010/main">
    <mc:Choice Requires="p14">
      <p:transition spd="slow" p14:dur="2000" advTm="154427"/>
    </mc:Choice>
    <mc:Fallback xmlns="">
      <p:transition spd="slow" advTm="1544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500"/>
                                        <p:tgtEl>
                                          <p:spTgt spid="1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500"/>
                                        <p:tgtEl>
                                          <p:spTgt spid="1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3" end="3"/>
                                            </p:txEl>
                                          </p:spTgt>
                                        </p:tgtEl>
                                        <p:attrNameLst>
                                          <p:attrName>style.visibility</p:attrName>
                                        </p:attrNameLst>
                                      </p:cBhvr>
                                      <p:to>
                                        <p:strVal val="visible"/>
                                      </p:to>
                                    </p:set>
                                    <p:animEffect transition="in" filter="fade">
                                      <p:cBhvr>
                                        <p:cTn id="24" dur="500"/>
                                        <p:tgtEl>
                                          <p:spTgt spid="1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animEffect transition="in" filter="fade">
                                      <p:cBhvr>
                                        <p:cTn id="29" dur="500"/>
                                        <p:tgtEl>
                                          <p:spTgt spid="12">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7" end="7"/>
                                            </p:txEl>
                                          </p:spTgt>
                                        </p:tgtEl>
                                        <p:attrNameLst>
                                          <p:attrName>style.visibility</p:attrName>
                                        </p:attrNameLst>
                                      </p:cBhvr>
                                      <p:to>
                                        <p:strVal val="visible"/>
                                      </p:to>
                                    </p:set>
                                    <p:animEffect transition="in" filter="fade">
                                      <p:cBhvr>
                                        <p:cTn id="37" dur="500"/>
                                        <p:tgtEl>
                                          <p:spTgt spid="12">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8" end="8"/>
                                            </p:txEl>
                                          </p:spTgt>
                                        </p:tgtEl>
                                        <p:attrNameLst>
                                          <p:attrName>style.visibility</p:attrName>
                                        </p:attrNameLst>
                                      </p:cBhvr>
                                      <p:to>
                                        <p:strVal val="visible"/>
                                      </p:to>
                                    </p:set>
                                    <p:animEffect transition="in" filter="fade">
                                      <p:cBhvr>
                                        <p:cTn id="40" dur="500"/>
                                        <p:tgtEl>
                                          <p:spTgt spid="12">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xEl>
                                              <p:pRg st="7" end="7"/>
                                            </p:txEl>
                                          </p:spTgt>
                                        </p:tgtEl>
                                        <p:attrNameLst>
                                          <p:attrName>style.visibility</p:attrName>
                                        </p:attrNameLst>
                                      </p:cBhvr>
                                      <p:to>
                                        <p:strVal val="visible"/>
                                      </p:to>
                                    </p:set>
                                    <p:animEffect transition="in" filter="fade">
                                      <p:cBhvr>
                                        <p:cTn id="43" dur="500"/>
                                        <p:tgtEl>
                                          <p:spTgt spid="14">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xEl>
                                              <p:pRg st="8" end="8"/>
                                            </p:txEl>
                                          </p:spTgt>
                                        </p:tgtEl>
                                        <p:attrNameLst>
                                          <p:attrName>style.visibility</p:attrName>
                                        </p:attrNameLst>
                                      </p:cBhvr>
                                      <p:to>
                                        <p:strVal val="visible"/>
                                      </p:to>
                                    </p:set>
                                    <p:animEffect transition="in" filter="fade">
                                      <p:cBhvr>
                                        <p:cTn id="46"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49CF-3C14-449B-A8E5-562F33F26180}"/>
              </a:ext>
            </a:extLst>
          </p:cNvPr>
          <p:cNvSpPr>
            <a:spLocks noGrp="1"/>
          </p:cNvSpPr>
          <p:nvPr>
            <p:ph type="title"/>
          </p:nvPr>
        </p:nvSpPr>
        <p:spPr/>
        <p:txBody>
          <a:bodyPr/>
          <a:lstStyle/>
          <a:p>
            <a:r>
              <a:rPr lang="en-US" dirty="0"/>
              <a:t>Bayesian approach: parameter estimation Problem</a:t>
            </a:r>
          </a:p>
        </p:txBody>
      </p:sp>
      <p:sp>
        <p:nvSpPr>
          <p:cNvPr id="7" name="Content Placeholder 6">
            <a:extLst>
              <a:ext uri="{FF2B5EF4-FFF2-40B4-BE49-F238E27FC236}">
                <a16:creationId xmlns:a16="http://schemas.microsoft.com/office/drawing/2014/main" id="{7A403001-05FF-4EFA-8591-75183C72000C}"/>
              </a:ext>
            </a:extLst>
          </p:cNvPr>
          <p:cNvSpPr>
            <a:spLocks noGrp="1"/>
          </p:cNvSpPr>
          <p:nvPr>
            <p:ph sz="half" idx="1"/>
          </p:nvPr>
        </p:nvSpPr>
        <p:spPr/>
        <p:txBody>
          <a:bodyPr/>
          <a:lstStyle/>
          <a:p>
            <a:r>
              <a:rPr lang="en-US" dirty="0"/>
              <a:t>Bayesian method naturally solves estimation problem</a:t>
            </a:r>
          </a:p>
          <a:p>
            <a:pPr lvl="1"/>
            <a:r>
              <a:rPr lang="en-US" dirty="0"/>
              <a:t>Treat parameter of interest as a random variable</a:t>
            </a:r>
          </a:p>
          <a:p>
            <a:pPr lvl="1"/>
            <a:r>
              <a:rPr lang="en-US" dirty="0"/>
              <a:t>Propose prior and model the likelihood of obs. </a:t>
            </a:r>
          </a:p>
          <a:p>
            <a:pPr lvl="1"/>
            <a:r>
              <a:rPr lang="en-US" dirty="0"/>
              <a:t>Use Bayesian inference to obtain posterior distribution</a:t>
            </a:r>
          </a:p>
          <a:p>
            <a:pPr lvl="2"/>
            <a:r>
              <a:rPr lang="en-US" dirty="0"/>
              <a:t>Estimate parameter using MAP point</a:t>
            </a:r>
          </a:p>
          <a:p>
            <a:pPr lvl="2"/>
            <a:r>
              <a:rPr lang="en-US" dirty="0"/>
              <a:t>Measure uncertainty w/ posterior for parameter of interest</a:t>
            </a:r>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496A8B7-80EE-41D6-A571-79F8D03E2EBE}"/>
                  </a:ext>
                </a:extLst>
              </p:cNvPr>
              <p:cNvSpPr>
                <a:spLocks noGrp="1"/>
              </p:cNvSpPr>
              <p:nvPr>
                <p:ph sz="half" idx="2"/>
              </p:nvPr>
            </p:nvSpPr>
            <p:spPr>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lstStyle/>
              <a:p>
                <a:pPr marL="0" indent="0" algn="ctr">
                  <a:buNone/>
                </a:pPr>
                <a:r>
                  <a:rPr lang="en-US" b="0" u="sng" dirty="0"/>
                  <a:t>Fixed-Plate Bayesian Model</a:t>
                </a:r>
                <a:br>
                  <a:rPr lang="en-US" b="0" u="sng" dirty="0"/>
                </a:br>
                <a:endParaRPr lang="en-US" b="0" dirty="0"/>
              </a:p>
              <a:p>
                <a:pPr marL="0" indent="0">
                  <a:buNone/>
                </a:pPr>
                <a:r>
                  <a:rPr lang="en-US" b="0" dirty="0"/>
                  <a:t>	Noise 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pPr marL="0" indent="0">
                  <a:buNone/>
                </a:pPr>
                <a:endParaRPr lang="en-US" b="0" dirty="0"/>
              </a:p>
              <a:p>
                <a:pPr marL="0" indent="0">
                  <a:buNone/>
                </a:pPr>
                <a:r>
                  <a:rPr lang="en-US" b="0" dirty="0"/>
                  <a:t>	Prior: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0" smtClean="0">
                                <a:latin typeface="Cambria Math" panose="02040503050406030204" pitchFamily="18" charset="0"/>
                              </a:rPr>
                              <m:t>0</m:t>
                            </m:r>
                          </m:sub>
                        </m:sSub>
                      </m:e>
                    </m:d>
                  </m:oMath>
                </a14:m>
                <a:endParaRPr lang="en-US" b="0" dirty="0"/>
              </a:p>
              <a:p>
                <a:pPr marL="0" indent="0">
                  <a:buNone/>
                </a:pPr>
                <a:r>
                  <a:rPr lang="en-US" dirty="0"/>
                  <a:t>	Likelihood: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𝜖</m:t>
                            </m:r>
                          </m:sub>
                        </m:sSub>
                      </m:e>
                    </m:d>
                  </m:oMath>
                </a14:m>
                <a:r>
                  <a:rPr lang="en-US" b="0" dirty="0"/>
                  <a:t> </a:t>
                </a:r>
              </a:p>
              <a:p>
                <a:pPr marL="0" indent="0">
                  <a:buNone/>
                </a:pPr>
                <a:r>
                  <a:rPr lang="en-US" b="0" i="1" dirty="0"/>
                  <a:t>		where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𝜖</m:t>
                        </m:r>
                      </m:sub>
                    </m:sSub>
                  </m:oMath>
                </a14:m>
                <a:r>
                  <a:rPr lang="en-US" b="0" i="1" dirty="0"/>
                  <a:t> is the noise in obs.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oMath>
                </a14:m>
                <a:endParaRPr lang="en-US" b="0" i="1" dirty="0"/>
              </a:p>
              <a:p>
                <a:pPr marL="0" indent="0">
                  <a:buNone/>
                </a:pPr>
                <a:endParaRPr lang="en-US" b="0" i="1" dirty="0"/>
              </a:p>
            </p:txBody>
          </p:sp>
        </mc:Choice>
        <mc:Fallback xmlns="">
          <p:sp>
            <p:nvSpPr>
              <p:cNvPr id="8" name="Content Placeholder 7">
                <a:extLst>
                  <a:ext uri="{FF2B5EF4-FFF2-40B4-BE49-F238E27FC236}">
                    <a16:creationId xmlns:a16="http://schemas.microsoft.com/office/drawing/2014/main" id="{C496A8B7-80EE-41D6-A571-79F8D03E2EBE}"/>
                  </a:ext>
                </a:extLst>
              </p:cNvPr>
              <p:cNvSpPr>
                <a:spLocks noGrp="1" noRot="1" noChangeAspect="1" noMove="1" noResize="1" noEditPoints="1" noAdjustHandles="1" noChangeArrowheads="1" noChangeShapeType="1" noTextEdit="1"/>
              </p:cNvSpPr>
              <p:nvPr>
                <p:ph sz="half" idx="2"/>
              </p:nvPr>
            </p:nvSpPr>
            <p:spPr>
              <a:prstGeom prst="roundRect">
                <a:avLst/>
              </a:prstGeom>
              <a:blipFill>
                <a:blip r:embed="rId5"/>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3EBA32B-EF1C-41D4-BA73-9F4973C6ECB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F85986E3-7472-4FA6-84F8-A4235E5022E4}"/>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BF1C474B-6C02-47D0-A57D-A21E26D84CC8}"/>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873328603"/>
      </p:ext>
    </p:extLst>
  </p:cSld>
  <p:clrMapOvr>
    <a:masterClrMapping/>
  </p:clrMapOvr>
  <mc:AlternateContent xmlns:mc="http://schemas.openxmlformats.org/markup-compatibility/2006" xmlns:p14="http://schemas.microsoft.com/office/powerpoint/2010/main">
    <mc:Choice Requires="p14">
      <p:transition spd="slow" p14:dur="2000" advTm="69005"/>
    </mc:Choice>
    <mc:Fallback xmlns="">
      <p:transition spd="slow" advTm="6900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49CF-3C14-449B-A8E5-562F33F26180}"/>
              </a:ext>
            </a:extLst>
          </p:cNvPr>
          <p:cNvSpPr>
            <a:spLocks noGrp="1"/>
          </p:cNvSpPr>
          <p:nvPr>
            <p:ph type="title"/>
          </p:nvPr>
        </p:nvSpPr>
        <p:spPr/>
        <p:txBody>
          <a:bodyPr/>
          <a:lstStyle/>
          <a:p>
            <a:r>
              <a:rPr lang="en-US" dirty="0"/>
              <a:t>Bayesian approach: parameter estimation Problem</a:t>
            </a:r>
          </a:p>
        </p:txBody>
      </p:sp>
      <p:pic>
        <p:nvPicPr>
          <p:cNvPr id="9" name="Content Placeholder 8" descr="A picture containing company name&#10;&#10;Description automatically generated">
            <a:extLst>
              <a:ext uri="{FF2B5EF4-FFF2-40B4-BE49-F238E27FC236}">
                <a16:creationId xmlns:a16="http://schemas.microsoft.com/office/drawing/2014/main" id="{9171E3CB-910B-4B35-B6E4-D096805DB198}"/>
              </a:ext>
            </a:extLst>
          </p:cNvPr>
          <p:cNvPicPr>
            <a:picLocks noGrp="1" noChangeAspect="1"/>
          </p:cNvPicPr>
          <p:nvPr>
            <p:ph sz="half" idx="1"/>
          </p:nvPr>
        </p:nvPicPr>
        <p:blipFill>
          <a:blip r:embed="rId3"/>
          <a:stretch>
            <a:fillRect/>
          </a:stretch>
        </p:blipFill>
        <p:spPr>
          <a:xfrm>
            <a:off x="1502972" y="2227263"/>
            <a:ext cx="3579006" cy="3633787"/>
          </a:xfrm>
        </p:spPr>
      </p:pic>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496A8B7-80EE-41D6-A571-79F8D03E2EBE}"/>
                  </a:ext>
                </a:extLst>
              </p:cNvPr>
              <p:cNvSpPr>
                <a:spLocks noGrp="1"/>
              </p:cNvSpPr>
              <p:nvPr>
                <p:ph sz="half" idx="2"/>
              </p:nvPr>
            </p:nvSpPr>
            <p:spPr>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lstStyle/>
              <a:p>
                <a:pPr marL="0" indent="0" algn="ctr">
                  <a:buNone/>
                </a:pPr>
                <a:r>
                  <a:rPr lang="en-US" b="0" u="sng" dirty="0"/>
                  <a:t>Fixed-Plate Bayesian Model</a:t>
                </a:r>
                <a:br>
                  <a:rPr lang="en-US" b="0" u="sng" dirty="0"/>
                </a:br>
                <a:endParaRPr lang="en-US" b="0" dirty="0"/>
              </a:p>
              <a:p>
                <a:pPr marL="0" indent="0">
                  <a:buNone/>
                </a:pPr>
                <a:r>
                  <a:rPr lang="en-US" b="0" dirty="0"/>
                  <a:t>	Noise 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pPr marL="0" indent="0">
                  <a:buNone/>
                </a:pPr>
                <a:endParaRPr lang="en-US" b="0" dirty="0"/>
              </a:p>
              <a:p>
                <a:pPr marL="0" indent="0">
                  <a:buNone/>
                </a:pPr>
                <a:r>
                  <a:rPr lang="en-US" b="0" dirty="0"/>
                  <a:t>	Prior: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0" smtClean="0">
                                <a:latin typeface="Cambria Math" panose="02040503050406030204" pitchFamily="18" charset="0"/>
                              </a:rPr>
                              <m:t>0</m:t>
                            </m:r>
                          </m:sub>
                        </m:sSub>
                      </m:e>
                    </m:d>
                  </m:oMath>
                </a14:m>
                <a:endParaRPr lang="en-US" b="0" dirty="0"/>
              </a:p>
              <a:p>
                <a:pPr marL="0" indent="0">
                  <a:buNone/>
                </a:pPr>
                <a:r>
                  <a:rPr lang="en-US" dirty="0"/>
                  <a:t>	Likelihood: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𝜖</m:t>
                            </m:r>
                          </m:sub>
                        </m:sSub>
                      </m:e>
                    </m:d>
                  </m:oMath>
                </a14:m>
                <a:r>
                  <a:rPr lang="en-US" b="0" dirty="0"/>
                  <a:t> </a:t>
                </a:r>
              </a:p>
              <a:p>
                <a:pPr marL="0" indent="0">
                  <a:buNone/>
                </a:pPr>
                <a:r>
                  <a:rPr lang="en-US" b="0" i="1" dirty="0"/>
                  <a:t>		where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𝜖</m:t>
                        </m:r>
                      </m:sub>
                    </m:sSub>
                  </m:oMath>
                </a14:m>
                <a:r>
                  <a:rPr lang="en-US" b="0" i="1" dirty="0"/>
                  <a:t> is the noise in obs.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oMath>
                </a14:m>
                <a:endParaRPr lang="en-US" b="0" i="1" dirty="0"/>
              </a:p>
              <a:p>
                <a:pPr marL="0" indent="0">
                  <a:buNone/>
                </a:pPr>
                <a:endParaRPr lang="en-US" b="0" i="1" dirty="0"/>
              </a:p>
            </p:txBody>
          </p:sp>
        </mc:Choice>
        <mc:Fallback xmlns="">
          <p:sp>
            <p:nvSpPr>
              <p:cNvPr id="8" name="Content Placeholder 7">
                <a:extLst>
                  <a:ext uri="{FF2B5EF4-FFF2-40B4-BE49-F238E27FC236}">
                    <a16:creationId xmlns:a16="http://schemas.microsoft.com/office/drawing/2014/main" id="{C496A8B7-80EE-41D6-A571-79F8D03E2EBE}"/>
                  </a:ext>
                </a:extLst>
              </p:cNvPr>
              <p:cNvSpPr>
                <a:spLocks noGrp="1" noRot="1" noChangeAspect="1" noMove="1" noResize="1" noEditPoints="1" noAdjustHandles="1" noChangeArrowheads="1" noChangeShapeType="1" noTextEdit="1"/>
              </p:cNvSpPr>
              <p:nvPr>
                <p:ph sz="half" idx="2"/>
              </p:nvPr>
            </p:nvSpPr>
            <p:spPr>
              <a:prstGeom prst="roundRect">
                <a:avLst/>
              </a:prstGeom>
              <a:blipFill>
                <a:blip r:embed="rId6"/>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3EBA32B-EF1C-41D4-BA73-9F4973C6ECB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F85986E3-7472-4FA6-84F8-A4235E5022E4}"/>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BF1C474B-6C02-47D0-A57D-A21E26D84CC8}"/>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68265714"/>
      </p:ext>
    </p:extLst>
  </p:cSld>
  <p:clrMapOvr>
    <a:masterClrMapping/>
  </p:clrMapOvr>
  <mc:AlternateContent xmlns:mc="http://schemas.openxmlformats.org/markup-compatibility/2006" xmlns:p14="http://schemas.microsoft.com/office/powerpoint/2010/main">
    <mc:Choice Requires="p14">
      <p:transition spd="slow" p14:dur="2000" advTm="40080"/>
    </mc:Choice>
    <mc:Fallback xmlns="">
      <p:transition spd="slow" advTm="4008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0270CC-A570-4644-9FD2-71C7DEF37246}"/>
              </a:ext>
            </a:extLst>
          </p:cNvPr>
          <p:cNvSpPr>
            <a:spLocks noGrp="1"/>
          </p:cNvSpPr>
          <p:nvPr>
            <p:ph type="title"/>
          </p:nvPr>
        </p:nvSpPr>
        <p:spPr>
          <a:xfrm>
            <a:off x="762121" y="960723"/>
            <a:ext cx="4968489" cy="1013800"/>
          </a:xfrm>
        </p:spPr>
        <p:txBody>
          <a:bodyPr>
            <a:normAutofit/>
          </a:bodyPr>
          <a:lstStyle/>
          <a:p>
            <a:r>
              <a:rPr lang="en-US" dirty="0">
                <a:solidFill>
                  <a:srgbClr val="FFFFFF"/>
                </a:solidFill>
              </a:rPr>
              <a:t>Data-consistent approach</a:t>
            </a:r>
          </a:p>
        </p:txBody>
      </p:sp>
      <p:sp>
        <p:nvSpPr>
          <p:cNvPr id="18" name="Rectangle 17">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703003A-10C8-419D-AA1F-45C277535947}"/>
              </a:ext>
            </a:extLst>
          </p:cNvPr>
          <p:cNvSpPr>
            <a:spLocks noGrp="1"/>
          </p:cNvSpPr>
          <p:nvPr>
            <p:ph idx="1"/>
          </p:nvPr>
        </p:nvSpPr>
        <p:spPr>
          <a:xfrm>
            <a:off x="783387" y="3095830"/>
            <a:ext cx="4947221" cy="2808615"/>
          </a:xfrm>
        </p:spPr>
        <p:txBody>
          <a:bodyPr>
            <a:normAutofit/>
          </a:bodyPr>
          <a:lstStyle/>
          <a:p>
            <a:r>
              <a:rPr lang="en-US" b="1" u="sng" dirty="0">
                <a:solidFill>
                  <a:srgbClr val="FFFFFF"/>
                </a:solidFill>
              </a:rPr>
              <a:t>For Parameter Estimation</a:t>
            </a:r>
            <a:r>
              <a:rPr lang="en-US" b="1" dirty="0">
                <a:solidFill>
                  <a:srgbClr val="FFFFFF"/>
                </a:solidFill>
              </a:rPr>
              <a:t>:</a:t>
            </a:r>
          </a:p>
          <a:p>
            <a:pPr lvl="1"/>
            <a:r>
              <a:rPr lang="en-US" dirty="0">
                <a:solidFill>
                  <a:srgbClr val="FFFFFF"/>
                </a:solidFill>
              </a:rPr>
              <a:t>Propose a new quantity of interest:</a:t>
            </a:r>
          </a:p>
          <a:p>
            <a:pPr lvl="1"/>
            <a:endParaRPr lang="en-US" dirty="0">
              <a:solidFill>
                <a:srgbClr val="FFFFFF"/>
              </a:solidFill>
            </a:endParaRPr>
          </a:p>
          <a:p>
            <a:pPr lvl="1"/>
            <a:endParaRPr lang="en-US" dirty="0">
              <a:solidFill>
                <a:srgbClr val="FFFFFF"/>
              </a:solidFill>
            </a:endParaRPr>
          </a:p>
          <a:p>
            <a:pPr lvl="1"/>
            <a:endParaRPr lang="en-US" dirty="0">
              <a:solidFill>
                <a:srgbClr val="FFFFFF"/>
              </a:solidFill>
            </a:endParaRPr>
          </a:p>
          <a:p>
            <a:pPr lvl="1"/>
            <a:r>
              <a:rPr lang="en-US" dirty="0">
                <a:solidFill>
                  <a:srgbClr val="FFFFFF"/>
                </a:solidFill>
              </a:rPr>
              <a:t>Treat parameter of interest as random variable</a:t>
            </a:r>
          </a:p>
          <a:p>
            <a:pPr lvl="1"/>
            <a:r>
              <a:rPr lang="en-US" dirty="0">
                <a:solidFill>
                  <a:srgbClr val="FFFFFF"/>
                </a:solidFill>
              </a:rPr>
              <a:t>Apply DCI to this new </a:t>
            </a:r>
            <a:r>
              <a:rPr lang="en-US" dirty="0" err="1">
                <a:solidFill>
                  <a:srgbClr val="FFFFFF"/>
                </a:solidFill>
              </a:rPr>
              <a:t>QoI</a:t>
            </a:r>
            <a:endParaRPr lang="en-US" dirty="0">
              <a:solidFill>
                <a:srgbClr val="FFFFFF"/>
              </a:solidFill>
            </a:endParaRPr>
          </a:p>
        </p:txBody>
      </p:sp>
      <p:sp>
        <p:nvSpPr>
          <p:cNvPr id="5" name="Footer Placeholder 4">
            <a:extLst>
              <a:ext uri="{FF2B5EF4-FFF2-40B4-BE49-F238E27FC236}">
                <a16:creationId xmlns:a16="http://schemas.microsoft.com/office/drawing/2014/main" id="{FEAD801B-7EB0-4DF2-B342-AA5822E19DC6}"/>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sp>
        <p:nvSpPr>
          <p:cNvPr id="4" name="Date Placeholder 3">
            <a:extLst>
              <a:ext uri="{FF2B5EF4-FFF2-40B4-BE49-F238E27FC236}">
                <a16:creationId xmlns:a16="http://schemas.microsoft.com/office/drawing/2014/main" id="{94128DF7-A012-48EA-AC69-01E529860660}"/>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7E99784B-E67A-42DE-A506-C63C2594C992}"/>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19</a:t>
            </a:fld>
            <a:endParaRPr lang="en-US"/>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CDEE5ED-B7D6-4AD7-B891-C8A5FF7B9560}"/>
                  </a:ext>
                </a:extLst>
              </p:cNvPr>
              <p:cNvSpPr/>
              <p:nvPr/>
            </p:nvSpPr>
            <p:spPr>
              <a:xfrm>
                <a:off x="1102033" y="2082030"/>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9" name="Rectangle: Rounded Corners 8">
                <a:extLst>
                  <a:ext uri="{FF2B5EF4-FFF2-40B4-BE49-F238E27FC236}">
                    <a16:creationId xmlns:a16="http://schemas.microsoft.com/office/drawing/2014/main" id="{8CDEE5ED-B7D6-4AD7-B891-C8A5FF7B9560}"/>
                  </a:ext>
                </a:extLst>
              </p:cNvPr>
              <p:cNvSpPr>
                <a:spLocks noRot="1" noChangeAspect="1" noMove="1" noResize="1" noEditPoints="1" noAdjustHandles="1" noChangeArrowheads="1" noChangeShapeType="1" noTextEdit="1"/>
              </p:cNvSpPr>
              <p:nvPr/>
            </p:nvSpPr>
            <p:spPr>
              <a:xfrm>
                <a:off x="1102033" y="2082030"/>
                <a:ext cx="4288664" cy="1013800"/>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B060F3E9-E243-4A10-8105-0B7873099CB7}"/>
                  </a:ext>
                </a:extLst>
              </p:cNvPr>
              <p:cNvSpPr/>
              <p:nvPr/>
            </p:nvSpPr>
            <p:spPr>
              <a:xfrm>
                <a:off x="1112665" y="3993238"/>
                <a:ext cx="4288664" cy="1013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𝑞</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𝜆</m:t>
                              </m:r>
                            </m:e>
                          </m:d>
                        </m:e>
                      </m:nary>
                    </m:oMath>
                  </m:oMathPara>
                </a14:m>
                <a:endParaRPr lang="en-US" dirty="0"/>
              </a:p>
            </p:txBody>
          </p:sp>
        </mc:Choice>
        <mc:Fallback xmlns="">
          <p:sp>
            <p:nvSpPr>
              <p:cNvPr id="19" name="Rectangle: Rounded Corners 18">
                <a:extLst>
                  <a:ext uri="{FF2B5EF4-FFF2-40B4-BE49-F238E27FC236}">
                    <a16:creationId xmlns:a16="http://schemas.microsoft.com/office/drawing/2014/main" id="{B060F3E9-E243-4A10-8105-0B7873099CB7}"/>
                  </a:ext>
                </a:extLst>
              </p:cNvPr>
              <p:cNvSpPr>
                <a:spLocks noRot="1" noChangeAspect="1" noMove="1" noResize="1" noEditPoints="1" noAdjustHandles="1" noChangeArrowheads="1" noChangeShapeType="1" noTextEdit="1"/>
              </p:cNvSpPr>
              <p:nvPr/>
            </p:nvSpPr>
            <p:spPr>
              <a:xfrm>
                <a:off x="1112665" y="3993238"/>
                <a:ext cx="4288664" cy="1013799"/>
              </a:xfrm>
              <a:prstGeom prst="roundRect">
                <a:avLst/>
              </a:prstGeom>
              <a:blipFill>
                <a:blip r:embed="rId7"/>
                <a:stretch>
                  <a:fillRect/>
                </a:stretch>
              </a:blipFill>
            </p:spPr>
            <p:txBody>
              <a:bodyPr/>
              <a:lstStyle/>
              <a:p>
                <a:r>
                  <a:rPr lang="en-US">
                    <a:noFill/>
                  </a:rPr>
                  <a:t> </a:t>
                </a:r>
              </a:p>
            </p:txBody>
          </p:sp>
        </mc:Fallback>
      </mc:AlternateContent>
      <p:pic>
        <p:nvPicPr>
          <p:cNvPr id="10" name="Picture 9" descr="Chart&#10;&#10;Description automatically generated with medium confidence">
            <a:extLst>
              <a:ext uri="{FF2B5EF4-FFF2-40B4-BE49-F238E27FC236}">
                <a16:creationId xmlns:a16="http://schemas.microsoft.com/office/drawing/2014/main" id="{8837DD2B-5D25-4E1D-A73C-9293E430AF51}"/>
              </a:ext>
            </a:extLst>
          </p:cNvPr>
          <p:cNvPicPr>
            <a:picLocks noChangeAspect="1"/>
          </p:cNvPicPr>
          <p:nvPr/>
        </p:nvPicPr>
        <p:blipFill rotWithShape="1">
          <a:blip r:embed="rId8"/>
          <a:srcRect l="50284"/>
          <a:stretch/>
        </p:blipFill>
        <p:spPr>
          <a:xfrm>
            <a:off x="7285509" y="935238"/>
            <a:ext cx="3317624" cy="3585501"/>
          </a:xfrm>
          <a:prstGeom prst="rect">
            <a:avLst/>
          </a:prstGeom>
        </p:spPr>
      </p:pic>
      <p:sp>
        <p:nvSpPr>
          <p:cNvPr id="11" name="Rectangle: Rounded Corners 10">
            <a:extLst>
              <a:ext uri="{FF2B5EF4-FFF2-40B4-BE49-F238E27FC236}">
                <a16:creationId xmlns:a16="http://schemas.microsoft.com/office/drawing/2014/main" id="{75E98282-E533-4CF9-A639-B8FB762AA932}"/>
              </a:ext>
            </a:extLst>
          </p:cNvPr>
          <p:cNvSpPr/>
          <p:nvPr/>
        </p:nvSpPr>
        <p:spPr>
          <a:xfrm>
            <a:off x="6381622" y="4931923"/>
            <a:ext cx="5362703" cy="12942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Wingdings" panose="05000000000000000000" pitchFamily="2" charset="2"/>
              <a:buChar char="§"/>
            </a:pPr>
            <a:r>
              <a:rPr lang="en-US" dirty="0"/>
              <a:t>Estimate obtained from the MUD point</a:t>
            </a:r>
          </a:p>
          <a:p>
            <a:pPr marL="285750" indent="-285750">
              <a:buFont typeface="Wingdings" panose="05000000000000000000" pitchFamily="2" charset="2"/>
              <a:buChar char="§"/>
            </a:pPr>
            <a:r>
              <a:rPr lang="en-US" dirty="0"/>
              <a:t>Uncertainty determined from the update distr.</a:t>
            </a:r>
          </a:p>
        </p:txBody>
      </p:sp>
    </p:spTree>
    <p:custDataLst>
      <p:tags r:id="rId1"/>
    </p:custDataLst>
    <p:extLst>
      <p:ext uri="{BB962C8B-B14F-4D97-AF65-F5344CB8AC3E}">
        <p14:creationId xmlns:p14="http://schemas.microsoft.com/office/powerpoint/2010/main" val="413572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7390"/>
    </mc:Choice>
    <mc:Fallback xmlns="">
      <p:transition spd="slow" advTm="77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4CAB-3DE9-475F-B52B-43155BDA808F}"/>
              </a:ext>
            </a:extLst>
          </p:cNvPr>
          <p:cNvSpPr>
            <a:spLocks noGrp="1"/>
          </p:cNvSpPr>
          <p:nvPr>
            <p:ph type="title"/>
          </p:nvPr>
        </p:nvSpPr>
        <p:spPr/>
        <p:txBody>
          <a:bodyPr/>
          <a:lstStyle/>
          <a:p>
            <a:r>
              <a:rPr lang="en-US" dirty="0"/>
              <a:t>Overall Goal &amp; Outline</a:t>
            </a:r>
          </a:p>
        </p:txBody>
      </p:sp>
      <p:sp>
        <p:nvSpPr>
          <p:cNvPr id="3" name="Content Placeholder 2">
            <a:extLst>
              <a:ext uri="{FF2B5EF4-FFF2-40B4-BE49-F238E27FC236}">
                <a16:creationId xmlns:a16="http://schemas.microsoft.com/office/drawing/2014/main" id="{C9A6A3BC-B204-4C79-A3C9-61C998A5AD23}"/>
              </a:ext>
            </a:extLst>
          </p:cNvPr>
          <p:cNvSpPr>
            <a:spLocks noGrp="1"/>
          </p:cNvSpPr>
          <p:nvPr>
            <p:ph idx="1"/>
          </p:nvPr>
        </p:nvSpPr>
        <p:spPr>
          <a:xfrm>
            <a:off x="581192" y="2180497"/>
            <a:ext cx="11029615" cy="897554"/>
          </a:xfrm>
        </p:spPr>
        <p:txBody>
          <a:bodyPr/>
          <a:lstStyle/>
          <a:p>
            <a:r>
              <a:rPr lang="en-US" b="1" u="sng" dirty="0"/>
              <a:t>Goal: </a:t>
            </a:r>
            <a:r>
              <a:rPr lang="en-US" b="1" dirty="0"/>
              <a:t> </a:t>
            </a:r>
            <a:r>
              <a:rPr lang="en-US" dirty="0"/>
              <a:t>The data-consistent (DCI) approach is a flexible and robust framework for solving inverse problems</a:t>
            </a:r>
          </a:p>
        </p:txBody>
      </p:sp>
      <p:sp>
        <p:nvSpPr>
          <p:cNvPr id="4" name="Date Placeholder 3">
            <a:extLst>
              <a:ext uri="{FF2B5EF4-FFF2-40B4-BE49-F238E27FC236}">
                <a16:creationId xmlns:a16="http://schemas.microsoft.com/office/drawing/2014/main" id="{975C6774-DFE2-4824-ADB3-785263959C88}"/>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83A0CAB3-5CD5-4944-93E1-92FA53322076}"/>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C8054DF1-D2BE-4700-AC2E-51F08DAC3966}"/>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D8820AC0-FBF6-4B32-A67B-C5360F96D010}"/>
              </a:ext>
            </a:extLst>
          </p:cNvPr>
          <p:cNvSpPr txBox="1">
            <a:spLocks/>
          </p:cNvSpPr>
          <p:nvPr/>
        </p:nvSpPr>
        <p:spPr>
          <a:xfrm>
            <a:off x="581191" y="3078051"/>
            <a:ext cx="11029615" cy="278074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rabicPeriod"/>
            </a:pPr>
            <a:r>
              <a:rPr lang="en-US" b="1" dirty="0"/>
              <a:t>Comparative Analysis</a:t>
            </a:r>
          </a:p>
          <a:p>
            <a:pPr marL="342900" indent="-342900">
              <a:buFont typeface="+mj-lt"/>
              <a:buAutoNum type="arabicPeriod"/>
            </a:pPr>
            <a:endParaRPr lang="en-US" dirty="0"/>
          </a:p>
          <a:p>
            <a:pPr marL="342900" indent="-342900">
              <a:buFont typeface="+mj-lt"/>
              <a:buAutoNum type="arabicPeriod"/>
            </a:pPr>
            <a:r>
              <a:rPr lang="en-US" b="1" dirty="0"/>
              <a:t>Extension to Stochastic Maps</a:t>
            </a:r>
          </a:p>
          <a:p>
            <a:pPr marL="342900" indent="-342900">
              <a:buFont typeface="+mj-lt"/>
              <a:buAutoNum type="arabicPeriod"/>
            </a:pPr>
            <a:endParaRPr lang="en-US" dirty="0"/>
          </a:p>
          <a:p>
            <a:pPr marL="342900" indent="-342900">
              <a:buFont typeface="+mj-lt"/>
              <a:buAutoNum type="arabicPeriod"/>
            </a:pPr>
            <a:r>
              <a:rPr lang="en-US" b="1" dirty="0"/>
              <a:t>Consequences of Finite Data</a:t>
            </a:r>
          </a:p>
        </p:txBody>
      </p:sp>
    </p:spTree>
    <p:extLst>
      <p:ext uri="{BB962C8B-B14F-4D97-AF65-F5344CB8AC3E}">
        <p14:creationId xmlns:p14="http://schemas.microsoft.com/office/powerpoint/2010/main" val="170995448"/>
      </p:ext>
    </p:extLst>
  </p:cSld>
  <p:clrMapOvr>
    <a:masterClrMapping/>
  </p:clrMapOvr>
  <mc:AlternateContent xmlns:mc="http://schemas.openxmlformats.org/markup-compatibility/2006" xmlns:p14="http://schemas.microsoft.com/office/powerpoint/2010/main">
    <mc:Choice Requires="p14">
      <p:transition spd="slow" p14:dur="2000" advTm="65776"/>
    </mc:Choice>
    <mc:Fallback xmlns="">
      <p:transition spd="slow" advTm="657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4">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6">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C4EEAA-E9A1-44CE-B278-560D205242DA}"/>
              </a:ext>
            </a:extLst>
          </p:cNvPr>
          <p:cNvSpPr>
            <a:spLocks noGrp="1"/>
          </p:cNvSpPr>
          <p:nvPr>
            <p:ph type="title"/>
          </p:nvPr>
        </p:nvSpPr>
        <p:spPr>
          <a:xfrm>
            <a:off x="762121" y="960723"/>
            <a:ext cx="4968489" cy="1013800"/>
          </a:xfrm>
        </p:spPr>
        <p:txBody>
          <a:bodyPr>
            <a:normAutofit/>
          </a:bodyPr>
          <a:lstStyle/>
          <a:p>
            <a:r>
              <a:rPr lang="en-US" dirty="0">
                <a:solidFill>
                  <a:srgbClr val="FFFFFF"/>
                </a:solidFill>
              </a:rPr>
              <a:t>Comparison for parameter estimation</a:t>
            </a:r>
          </a:p>
        </p:txBody>
      </p:sp>
      <p:sp>
        <p:nvSpPr>
          <p:cNvPr id="32" name="Rectangle 18">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A picture containing text, different&#10;&#10;Description automatically generated">
            <a:extLst>
              <a:ext uri="{FF2B5EF4-FFF2-40B4-BE49-F238E27FC236}">
                <a16:creationId xmlns:a16="http://schemas.microsoft.com/office/drawing/2014/main" id="{24608846-B0AD-4387-8DA8-8A816B97EB0A}"/>
              </a:ext>
            </a:extLst>
          </p:cNvPr>
          <p:cNvPicPr>
            <a:picLocks noChangeAspect="1"/>
          </p:cNvPicPr>
          <p:nvPr/>
        </p:nvPicPr>
        <p:blipFill rotWithShape="1">
          <a:blip r:embed="rId3"/>
          <a:srcRect l="50024" t="55575"/>
          <a:stretch/>
        </p:blipFill>
        <p:spPr>
          <a:xfrm>
            <a:off x="7230774" y="777134"/>
            <a:ext cx="3595152" cy="4205000"/>
          </a:xfrm>
          <a:prstGeom prst="rect">
            <a:avLst/>
          </a:prstGeom>
        </p:spPr>
      </p:pic>
      <p:sp>
        <p:nvSpPr>
          <p:cNvPr id="5" name="Footer Placeholder 4">
            <a:extLst>
              <a:ext uri="{FF2B5EF4-FFF2-40B4-BE49-F238E27FC236}">
                <a16:creationId xmlns:a16="http://schemas.microsoft.com/office/drawing/2014/main" id="{AF15F5D0-5F49-4654-A535-B5B691F07A1A}"/>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sp>
        <p:nvSpPr>
          <p:cNvPr id="4" name="Date Placeholder 3">
            <a:extLst>
              <a:ext uri="{FF2B5EF4-FFF2-40B4-BE49-F238E27FC236}">
                <a16:creationId xmlns:a16="http://schemas.microsoft.com/office/drawing/2014/main" id="{F32A2B15-FF35-46D6-90FD-6B0D2342E36D}"/>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205770D8-3A03-4FA0-8B8F-650AA7E9FA04}"/>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20</a:t>
            </a:fld>
            <a:endParaRPr lang="en-US"/>
          </a:p>
        </p:txBody>
      </p:sp>
      <p:sp>
        <p:nvSpPr>
          <p:cNvPr id="13" name="Rectangle: Rounded Corners 12">
            <a:extLst>
              <a:ext uri="{FF2B5EF4-FFF2-40B4-BE49-F238E27FC236}">
                <a16:creationId xmlns:a16="http://schemas.microsoft.com/office/drawing/2014/main" id="{29CA8AF5-8372-4D1A-AC75-8369653A48DE}"/>
              </a:ext>
            </a:extLst>
          </p:cNvPr>
          <p:cNvSpPr/>
          <p:nvPr/>
        </p:nvSpPr>
        <p:spPr>
          <a:xfrm>
            <a:off x="864569" y="4273509"/>
            <a:ext cx="4763589" cy="165607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spcAft>
                <a:spcPts val="600"/>
              </a:spcAft>
            </a:pPr>
            <a:r>
              <a:rPr lang="en-US" sz="1600" u="sng" dirty="0"/>
              <a:t>Data-consistent approach:</a:t>
            </a:r>
          </a:p>
          <a:p>
            <a:pPr marL="285750" indent="-285750">
              <a:spcAft>
                <a:spcPts val="600"/>
              </a:spcAft>
              <a:buFont typeface="Wingdings" panose="05000000000000000000" pitchFamily="2" charset="2"/>
              <a:buChar char="§"/>
            </a:pPr>
            <a:r>
              <a:rPr lang="en-US" sz="1600" dirty="0"/>
              <a:t>Uses MUD point from the update</a:t>
            </a:r>
          </a:p>
          <a:p>
            <a:pPr marL="742950" lvl="1" indent="-285750">
              <a:spcAft>
                <a:spcPts val="600"/>
              </a:spcAft>
              <a:buFont typeface="Wingdings" panose="05000000000000000000" pitchFamily="2" charset="2"/>
              <a:buChar char="§"/>
            </a:pPr>
            <a:r>
              <a:rPr lang="en-US" sz="1600" dirty="0"/>
              <a:t>Unbiased in data-informed directions</a:t>
            </a:r>
          </a:p>
          <a:p>
            <a:pPr marL="742950" lvl="1" indent="-285750">
              <a:spcAft>
                <a:spcPts val="600"/>
              </a:spcAft>
              <a:buFont typeface="Wingdings" panose="05000000000000000000" pitchFamily="2" charset="2"/>
              <a:buChar char="§"/>
            </a:pPr>
            <a:r>
              <a:rPr lang="en-US" sz="1600" dirty="0"/>
              <a:t>“</a:t>
            </a:r>
            <a:r>
              <a:rPr lang="en-US" sz="1600" dirty="0" err="1"/>
              <a:t>Unregularizes</a:t>
            </a:r>
            <a:r>
              <a:rPr lang="en-US" sz="1600" dirty="0"/>
              <a:t>” initial in certain dir.</a:t>
            </a:r>
          </a:p>
        </p:txBody>
      </p:sp>
      <p:sp>
        <p:nvSpPr>
          <p:cNvPr id="29" name="Rectangle: Rounded Corners 28">
            <a:extLst>
              <a:ext uri="{FF2B5EF4-FFF2-40B4-BE49-F238E27FC236}">
                <a16:creationId xmlns:a16="http://schemas.microsoft.com/office/drawing/2014/main" id="{6FA36A9E-4950-44E3-BF90-28E73200AFF6}"/>
              </a:ext>
            </a:extLst>
          </p:cNvPr>
          <p:cNvSpPr/>
          <p:nvPr/>
        </p:nvSpPr>
        <p:spPr>
          <a:xfrm>
            <a:off x="883642" y="2320838"/>
            <a:ext cx="4763589" cy="16560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spcAft>
                <a:spcPts val="600"/>
              </a:spcAft>
            </a:pPr>
            <a:r>
              <a:rPr lang="en-US" sz="1600" u="sng" dirty="0"/>
              <a:t>Bayesian approach:</a:t>
            </a:r>
          </a:p>
          <a:p>
            <a:pPr marL="285750" indent="-285750">
              <a:spcAft>
                <a:spcPts val="600"/>
              </a:spcAft>
              <a:buFont typeface="Wingdings" panose="05000000000000000000" pitchFamily="2" charset="2"/>
              <a:buChar char="§"/>
            </a:pPr>
            <a:r>
              <a:rPr lang="en-US" sz="1600" dirty="0"/>
              <a:t>Uses MAP point from posterior</a:t>
            </a:r>
          </a:p>
          <a:p>
            <a:pPr marL="742950" lvl="1" indent="-285750">
              <a:spcAft>
                <a:spcPts val="600"/>
              </a:spcAft>
              <a:buFont typeface="Wingdings" panose="05000000000000000000" pitchFamily="2" charset="2"/>
              <a:buChar char="§"/>
            </a:pPr>
            <a:r>
              <a:rPr lang="en-US" sz="1600" dirty="0"/>
              <a:t>Convex combination of prior and data</a:t>
            </a:r>
          </a:p>
          <a:p>
            <a:pPr marL="742950" lvl="1" indent="-285750">
              <a:spcAft>
                <a:spcPts val="600"/>
              </a:spcAft>
              <a:buFont typeface="Wingdings" panose="05000000000000000000" pitchFamily="2" charset="2"/>
              <a:buChar char="§"/>
            </a:pPr>
            <a:r>
              <a:rPr lang="en-US" sz="1600" dirty="0"/>
              <a:t>Prior “regularizes” least-squares</a:t>
            </a:r>
          </a:p>
        </p:txBody>
      </p:sp>
      <p:sp>
        <p:nvSpPr>
          <p:cNvPr id="14" name="Rectangle: Rounded Corners 13">
            <a:extLst>
              <a:ext uri="{FF2B5EF4-FFF2-40B4-BE49-F238E27FC236}">
                <a16:creationId xmlns:a16="http://schemas.microsoft.com/office/drawing/2014/main" id="{97C68935-BE49-449F-9694-62FAF33A6585}"/>
              </a:ext>
            </a:extLst>
          </p:cNvPr>
          <p:cNvSpPr/>
          <p:nvPr/>
        </p:nvSpPr>
        <p:spPr>
          <a:xfrm>
            <a:off x="6381622" y="5210629"/>
            <a:ext cx="5362703" cy="101555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Different Solutions to the Ill-posed Parameter Estimation Problem with Only One Sensor</a:t>
            </a:r>
          </a:p>
        </p:txBody>
      </p:sp>
    </p:spTree>
    <p:extLst>
      <p:ext uri="{BB962C8B-B14F-4D97-AF65-F5344CB8AC3E}">
        <p14:creationId xmlns:p14="http://schemas.microsoft.com/office/powerpoint/2010/main" val="299812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4106"/>
    </mc:Choice>
    <mc:Fallback xmlns="">
      <p:transition spd="slow" advTm="22410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2F199A4-AA65-48BA-B52B-119C5220C6B1}"/>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639ADF7B-FA3C-4D52-9700-FC9D38D3E7E7}"/>
              </a:ext>
            </a:extLst>
          </p:cNvPr>
          <p:cNvSpPr>
            <a:spLocks noGrp="1"/>
          </p:cNvSpPr>
          <p:nvPr>
            <p:ph type="body" idx="1"/>
          </p:nvPr>
        </p:nvSpPr>
        <p:spPr/>
        <p:txBody>
          <a:bodyPr/>
          <a:lstStyle/>
          <a:p>
            <a:r>
              <a:rPr lang="en-US" dirty="0"/>
              <a:t>Data-consistent Approach</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BFE5F431-0FDA-4F92-89C2-F1DC0031845E}"/>
                  </a:ext>
                </a:extLst>
              </p:cNvPr>
              <p:cNvSpPr>
                <a:spLocks noGrp="1"/>
              </p:cNvSpPr>
              <p:nvPr>
                <p:ph sz="half" idx="2"/>
              </p:nvPr>
            </p:nvSpPr>
            <p:spPr/>
            <p:txBody>
              <a:bodyPr>
                <a:normAutofit fontScale="70000" lnSpcReduction="20000"/>
              </a:bodyPr>
              <a:lstStyle/>
              <a:p>
                <a:r>
                  <a:rPr lang="en-US" dirty="0"/>
                  <a:t>Designed for solving parameter distribution problem</a:t>
                </a:r>
              </a:p>
              <a:p>
                <a:pPr lvl="1"/>
                <a:r>
                  <a:rPr lang="en-US" dirty="0"/>
                  <a:t>Solves the estimation problem by defining new </a:t>
                </a:r>
                <a:r>
                  <a:rPr lang="en-US" dirty="0" err="1"/>
                  <a:t>QoI</a:t>
                </a:r>
                <a:endParaRPr lang="en-US" dirty="0"/>
              </a:p>
              <a:p>
                <a:pPr lvl="1"/>
                <a:endParaRPr lang="en-US" dirty="0"/>
              </a:p>
              <a:p>
                <a:r>
                  <a:rPr lang="en-US" dirty="0"/>
                  <a:t>Nonparametric approach</a:t>
                </a:r>
              </a:p>
              <a:p>
                <a:endParaRPr lang="en-US" dirty="0"/>
              </a:p>
              <a:p>
                <a:r>
                  <a:rPr lang="en-US" dirty="0"/>
                  <a:t>Update obtained from sampling distribution of observations</a:t>
                </a:r>
              </a:p>
              <a:p>
                <a:endParaRPr lang="en-US" dirty="0"/>
              </a:p>
              <a:p>
                <a:r>
                  <a:rPr lang="en-US" dirty="0"/>
                  <a:t>Update uses initial only in uninformative directions</a:t>
                </a:r>
              </a:p>
              <a:p>
                <a:endParaRPr lang="en-US" dirty="0"/>
              </a:p>
              <a:p>
                <a:r>
                  <a:rPr lang="en-US" dirty="0"/>
                  <a:t>Main Computational Cost: 	evaluating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endParaRPr lang="en-US" dirty="0"/>
              </a:p>
              <a:p>
                <a:pPr lvl="1"/>
                <a:r>
                  <a:rPr lang="en-US" dirty="0"/>
                  <a:t>I.e., push-forward of initial samples for the predicted</a:t>
                </a:r>
              </a:p>
            </p:txBody>
          </p:sp>
        </mc:Choice>
        <mc:Fallback xmlns="">
          <p:sp>
            <p:nvSpPr>
              <p:cNvPr id="12" name="Content Placeholder 11">
                <a:extLst>
                  <a:ext uri="{FF2B5EF4-FFF2-40B4-BE49-F238E27FC236}">
                    <a16:creationId xmlns:a16="http://schemas.microsoft.com/office/drawing/2014/main" id="{BFE5F431-0FDA-4F92-89C2-F1DC0031845E}"/>
                  </a:ext>
                </a:extLst>
              </p:cNvPr>
              <p:cNvSpPr>
                <a:spLocks noGrp="1" noRot="1" noChangeAspect="1" noMove="1" noResize="1" noEditPoints="1" noAdjustHandles="1" noChangeArrowheads="1" noChangeShapeType="1" noTextEdit="1"/>
              </p:cNvSpPr>
              <p:nvPr>
                <p:ph sz="half" idx="2"/>
              </p:nvPr>
            </p:nvSpPr>
            <p:spPr>
              <a:blipFill>
                <a:blip r:embed="rId6"/>
                <a:stretch>
                  <a:fillRect t="-1455" b="-416"/>
                </a:stretch>
              </a:blipFill>
            </p:spPr>
            <p:txBody>
              <a:bodyPr/>
              <a:lstStyle/>
              <a:p>
                <a:r>
                  <a:rPr lang="en-US">
                    <a:noFill/>
                  </a:rPr>
                  <a:t> </a:t>
                </a:r>
              </a:p>
            </p:txBody>
          </p:sp>
        </mc:Fallback>
      </mc:AlternateContent>
      <p:sp>
        <p:nvSpPr>
          <p:cNvPr id="13" name="Text Placeholder 12">
            <a:extLst>
              <a:ext uri="{FF2B5EF4-FFF2-40B4-BE49-F238E27FC236}">
                <a16:creationId xmlns:a16="http://schemas.microsoft.com/office/drawing/2014/main" id="{856FC07A-57F4-4BE9-812B-59006D25CFA1}"/>
              </a:ext>
            </a:extLst>
          </p:cNvPr>
          <p:cNvSpPr>
            <a:spLocks noGrp="1"/>
          </p:cNvSpPr>
          <p:nvPr>
            <p:ph type="body" sz="quarter" idx="3"/>
          </p:nvPr>
        </p:nvSpPr>
        <p:spPr/>
        <p:txBody>
          <a:bodyPr/>
          <a:lstStyle/>
          <a:p>
            <a:r>
              <a:rPr lang="en-US" dirty="0"/>
              <a:t>Bayesian Approach</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98CD7ED1-06BE-4E4B-9B6B-8D466077EBAE}"/>
                  </a:ext>
                </a:extLst>
              </p:cNvPr>
              <p:cNvSpPr>
                <a:spLocks noGrp="1"/>
              </p:cNvSpPr>
              <p:nvPr>
                <p:ph sz="quarter" idx="4"/>
              </p:nvPr>
            </p:nvSpPr>
            <p:spPr/>
            <p:txBody>
              <a:bodyPr>
                <a:normAutofit fontScale="70000" lnSpcReduction="20000"/>
              </a:bodyPr>
              <a:lstStyle/>
              <a:p>
                <a:r>
                  <a:rPr lang="en-US" dirty="0"/>
                  <a:t>Naturally solves parameter estimation problem </a:t>
                </a:r>
              </a:p>
              <a:p>
                <a:pPr lvl="1"/>
                <a:r>
                  <a:rPr lang="en-US" dirty="0"/>
                  <a:t>Solves distribution problem with hierarchical model</a:t>
                </a:r>
              </a:p>
              <a:p>
                <a:pPr lvl="1"/>
                <a:endParaRPr lang="en-US" dirty="0"/>
              </a:p>
              <a:p>
                <a:r>
                  <a:rPr lang="en-US" dirty="0"/>
                  <a:t>Parametric approach (generally…)</a:t>
                </a:r>
              </a:p>
              <a:p>
                <a:endParaRPr lang="en-US" dirty="0"/>
              </a:p>
              <a:p>
                <a:r>
                  <a:rPr lang="en-US" dirty="0"/>
                  <a:t>Posterior obtained from the likelihood of a sequence of obs.</a:t>
                </a:r>
              </a:p>
              <a:p>
                <a:endParaRPr lang="en-US" dirty="0"/>
              </a:p>
              <a:p>
                <a:r>
                  <a:rPr lang="en-US" dirty="0"/>
                  <a:t>Posterior parameters are convex combination of prior and data</a:t>
                </a:r>
              </a:p>
              <a:p>
                <a:endParaRPr lang="en-US" dirty="0"/>
              </a:p>
              <a:p>
                <a:r>
                  <a:rPr lang="en-US" dirty="0"/>
                  <a:t>Main Computational Cost:	 evaluating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endParaRPr lang="en-US" dirty="0"/>
              </a:p>
              <a:p>
                <a:pPr lvl="1"/>
                <a:r>
                  <a:rPr lang="en-US" dirty="0"/>
                  <a:t>I.e., push-forward of prior samples for MCMC or optimization algorithm</a:t>
                </a:r>
              </a:p>
            </p:txBody>
          </p:sp>
        </mc:Choice>
        <mc:Fallback xmlns="">
          <p:sp>
            <p:nvSpPr>
              <p:cNvPr id="14" name="Content Placeholder 13">
                <a:extLst>
                  <a:ext uri="{FF2B5EF4-FFF2-40B4-BE49-F238E27FC236}">
                    <a16:creationId xmlns:a16="http://schemas.microsoft.com/office/drawing/2014/main" id="{98CD7ED1-06BE-4E4B-9B6B-8D466077EBAE}"/>
                  </a:ext>
                </a:extLst>
              </p:cNvPr>
              <p:cNvSpPr>
                <a:spLocks noGrp="1" noRot="1" noChangeAspect="1" noMove="1" noResize="1" noEditPoints="1" noAdjustHandles="1" noChangeArrowheads="1" noChangeShapeType="1" noTextEdit="1"/>
              </p:cNvSpPr>
              <p:nvPr>
                <p:ph sz="quarter" idx="4"/>
              </p:nvPr>
            </p:nvSpPr>
            <p:spPr>
              <a:blipFill>
                <a:blip r:embed="rId7"/>
                <a:stretch>
                  <a:fillRect t="-1455" b="-4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973E023-69F4-483D-B894-293414E33C4B}"/>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BDBD509C-AA93-45BF-87AB-E3AF4D04625B}"/>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A776DC43-DA2D-4CC6-A332-C2E1830D389A}"/>
              </a:ext>
            </a:extLst>
          </p:cNvPr>
          <p:cNvSpPr>
            <a:spLocks noGrp="1"/>
          </p:cNvSpPr>
          <p:nvPr>
            <p:ph type="sldNum" sz="quarter" idx="12"/>
          </p:nvPr>
        </p:nvSpPr>
        <p:spPr/>
        <p:txBody>
          <a:bodyPr/>
          <a:lstStyle/>
          <a:p>
            <a:fld id="{D57F1E4F-1CFF-5643-939E-217C01CDF565}" type="slidenum">
              <a:rPr lang="en-US" smtClean="0"/>
              <a:pPr/>
              <a:t>21</a:t>
            </a:fld>
            <a:endParaRPr lang="en-US" dirty="0"/>
          </a:p>
        </p:txBody>
      </p:sp>
      <p:grpSp>
        <p:nvGrpSpPr>
          <p:cNvPr id="25" name="Group 24">
            <a:extLst>
              <a:ext uri="{FF2B5EF4-FFF2-40B4-BE49-F238E27FC236}">
                <a16:creationId xmlns:a16="http://schemas.microsoft.com/office/drawing/2014/main" id="{E538210B-C9FA-458F-B52B-D1309D04EDF9}"/>
              </a:ext>
            </a:extLst>
          </p:cNvPr>
          <p:cNvGrpSpPr/>
          <p:nvPr/>
        </p:nvGrpSpPr>
        <p:grpSpPr>
          <a:xfrm>
            <a:off x="581191" y="4649821"/>
            <a:ext cx="10503364" cy="1948743"/>
            <a:chOff x="581191" y="4649821"/>
            <a:chExt cx="10503364" cy="1948743"/>
          </a:xfrm>
        </p:grpSpPr>
        <p:grpSp>
          <p:nvGrpSpPr>
            <p:cNvPr id="7" name="Group 6">
              <a:extLst>
                <a:ext uri="{FF2B5EF4-FFF2-40B4-BE49-F238E27FC236}">
                  <a16:creationId xmlns:a16="http://schemas.microsoft.com/office/drawing/2014/main" id="{2AC5E9A3-FD39-475A-9CE9-CE87DD0ED4DC}"/>
                </a:ext>
              </a:extLst>
            </p:cNvPr>
            <p:cNvGrpSpPr/>
            <p:nvPr/>
          </p:nvGrpSpPr>
          <p:grpSpPr>
            <a:xfrm>
              <a:off x="581191" y="4649821"/>
              <a:ext cx="10503364" cy="490190"/>
              <a:chOff x="581191" y="4649821"/>
              <a:chExt cx="10503364" cy="490190"/>
            </a:xfrm>
          </p:grpSpPr>
          <p:sp>
            <p:nvSpPr>
              <p:cNvPr id="3" name="Rectangle: Rounded Corners 2">
                <a:extLst>
                  <a:ext uri="{FF2B5EF4-FFF2-40B4-BE49-F238E27FC236}">
                    <a16:creationId xmlns:a16="http://schemas.microsoft.com/office/drawing/2014/main" id="{8E98D7D4-9A7A-4165-85A3-85F0EADC8096}"/>
                  </a:ext>
                </a:extLst>
              </p:cNvPr>
              <p:cNvSpPr/>
              <p:nvPr/>
            </p:nvSpPr>
            <p:spPr>
              <a:xfrm>
                <a:off x="581191" y="4649821"/>
                <a:ext cx="4862095" cy="490190"/>
              </a:xfrm>
              <a:prstGeom prst="roundRect">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CB063E8-0939-43C1-B087-745EB1044CB3}"/>
                  </a:ext>
                </a:extLst>
              </p:cNvPr>
              <p:cNvSpPr/>
              <p:nvPr/>
            </p:nvSpPr>
            <p:spPr>
              <a:xfrm>
                <a:off x="6222460" y="4649821"/>
                <a:ext cx="4862095" cy="490190"/>
              </a:xfrm>
              <a:prstGeom prst="roundRect">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3C8C40D0-7A40-4455-9450-5EE14F3E8ACB}"/>
                </a:ext>
              </a:extLst>
            </p:cNvPr>
            <p:cNvSpPr/>
            <p:nvPr/>
          </p:nvSpPr>
          <p:spPr>
            <a:xfrm>
              <a:off x="3631719" y="5951811"/>
              <a:ext cx="4402308" cy="646753"/>
            </a:xfrm>
            <a:prstGeom prst="roundRect">
              <a:avLst/>
            </a:prstGeom>
            <a:ln>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t>Differ in handling of ill-posed inverse problems!</a:t>
              </a:r>
            </a:p>
          </p:txBody>
        </p:sp>
        <p:grpSp>
          <p:nvGrpSpPr>
            <p:cNvPr id="24" name="Group 23">
              <a:extLst>
                <a:ext uri="{FF2B5EF4-FFF2-40B4-BE49-F238E27FC236}">
                  <a16:creationId xmlns:a16="http://schemas.microsoft.com/office/drawing/2014/main" id="{0206572B-73B8-4E6D-8364-5EA86D0C7593}"/>
                </a:ext>
              </a:extLst>
            </p:cNvPr>
            <p:cNvGrpSpPr/>
            <p:nvPr/>
          </p:nvGrpSpPr>
          <p:grpSpPr>
            <a:xfrm>
              <a:off x="5443286" y="4894916"/>
              <a:ext cx="779174" cy="1056896"/>
              <a:chOff x="5443286" y="4894916"/>
              <a:chExt cx="779174" cy="1056896"/>
            </a:xfrm>
          </p:grpSpPr>
          <p:cxnSp>
            <p:nvCxnSpPr>
              <p:cNvPr id="18" name="Straight Arrow Connector 17">
                <a:extLst>
                  <a:ext uri="{FF2B5EF4-FFF2-40B4-BE49-F238E27FC236}">
                    <a16:creationId xmlns:a16="http://schemas.microsoft.com/office/drawing/2014/main" id="{3191300B-F01F-45FE-A812-1EB3B4BD46C2}"/>
                  </a:ext>
                </a:extLst>
              </p:cNvPr>
              <p:cNvCxnSpPr>
                <a:cxnSpLocks/>
                <a:stCxn id="3" idx="3"/>
                <a:endCxn id="15" idx="1"/>
              </p:cNvCxnSpPr>
              <p:nvPr/>
            </p:nvCxnSpPr>
            <p:spPr>
              <a:xfrm>
                <a:off x="5443286" y="4894916"/>
                <a:ext cx="779174" cy="0"/>
              </a:xfrm>
              <a:prstGeom prst="straightConnector1">
                <a:avLst/>
              </a:prstGeom>
              <a:ln w="57150">
                <a:solidFill>
                  <a:schemeClr val="accent3"/>
                </a:solidFill>
                <a:headEnd type="triangle"/>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DC8722-9C02-48EA-9E85-487E38FF37CA}"/>
                  </a:ext>
                </a:extLst>
              </p:cNvPr>
              <p:cNvCxnSpPr>
                <a:cxnSpLocks/>
              </p:cNvCxnSpPr>
              <p:nvPr/>
            </p:nvCxnSpPr>
            <p:spPr>
              <a:xfrm flipV="1">
                <a:off x="5832873" y="4894916"/>
                <a:ext cx="0" cy="1056896"/>
              </a:xfrm>
              <a:prstGeom prst="line">
                <a:avLst/>
              </a:prstGeom>
              <a:ln w="28575"/>
              <a:effectLst>
                <a:glow rad="63500">
                  <a:schemeClr val="accent3">
                    <a:satMod val="175000"/>
                    <a:alpha val="40000"/>
                  </a:schemeClr>
                </a:glow>
              </a:effectLst>
            </p:spPr>
            <p:style>
              <a:lnRef idx="1">
                <a:schemeClr val="accent3"/>
              </a:lnRef>
              <a:fillRef idx="0">
                <a:schemeClr val="accent3"/>
              </a:fillRef>
              <a:effectRef idx="0">
                <a:schemeClr val="accent3"/>
              </a:effectRef>
              <a:fontRef idx="minor">
                <a:schemeClr val="tx1"/>
              </a:fontRef>
            </p:style>
          </p:cxnSp>
        </p:grpSp>
      </p:grpSp>
    </p:spTree>
    <p:custDataLst>
      <p:tags r:id="rId1"/>
    </p:custDataLst>
    <p:extLst>
      <p:ext uri="{BB962C8B-B14F-4D97-AF65-F5344CB8AC3E}">
        <p14:creationId xmlns:p14="http://schemas.microsoft.com/office/powerpoint/2010/main" val="316455221"/>
      </p:ext>
    </p:extLst>
  </p:cSld>
  <p:clrMapOvr>
    <a:masterClrMapping/>
  </p:clrMapOvr>
  <mc:AlternateContent xmlns:mc="http://schemas.openxmlformats.org/markup-compatibility/2006" xmlns:p14="http://schemas.microsoft.com/office/powerpoint/2010/main">
    <mc:Choice Requires="p14">
      <p:transition spd="slow" p14:dur="2000" advTm="62841"/>
    </mc:Choice>
    <mc:Fallback xmlns="">
      <p:transition spd="slow" advTm="62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4CAB-3DE9-475F-B52B-43155BDA808F}"/>
              </a:ext>
            </a:extLst>
          </p:cNvPr>
          <p:cNvSpPr>
            <a:spLocks noGrp="1"/>
          </p:cNvSpPr>
          <p:nvPr>
            <p:ph type="title"/>
          </p:nvPr>
        </p:nvSpPr>
        <p:spPr/>
        <p:txBody>
          <a:bodyPr/>
          <a:lstStyle/>
          <a:p>
            <a:r>
              <a:rPr lang="en-US" dirty="0"/>
              <a:t>Overall Goal &amp; Outline</a:t>
            </a:r>
          </a:p>
        </p:txBody>
      </p:sp>
      <p:sp>
        <p:nvSpPr>
          <p:cNvPr id="3" name="Content Placeholder 2">
            <a:extLst>
              <a:ext uri="{FF2B5EF4-FFF2-40B4-BE49-F238E27FC236}">
                <a16:creationId xmlns:a16="http://schemas.microsoft.com/office/drawing/2014/main" id="{C9A6A3BC-B204-4C79-A3C9-61C998A5AD23}"/>
              </a:ext>
            </a:extLst>
          </p:cNvPr>
          <p:cNvSpPr>
            <a:spLocks noGrp="1"/>
          </p:cNvSpPr>
          <p:nvPr>
            <p:ph idx="1"/>
          </p:nvPr>
        </p:nvSpPr>
        <p:spPr>
          <a:xfrm>
            <a:off x="581192" y="2180497"/>
            <a:ext cx="11029615" cy="897554"/>
          </a:xfrm>
        </p:spPr>
        <p:txBody>
          <a:bodyPr/>
          <a:lstStyle/>
          <a:p>
            <a:r>
              <a:rPr lang="en-US" b="1" u="sng" dirty="0"/>
              <a:t>Goal: </a:t>
            </a:r>
            <a:r>
              <a:rPr lang="en-US" b="1" dirty="0"/>
              <a:t> </a:t>
            </a:r>
            <a:r>
              <a:rPr lang="en-US" dirty="0"/>
              <a:t>The data-consistent (DCI) approach is a flexible and robust framework for solving inverse problems</a:t>
            </a:r>
          </a:p>
        </p:txBody>
      </p:sp>
      <p:sp>
        <p:nvSpPr>
          <p:cNvPr id="4" name="Date Placeholder 3">
            <a:extLst>
              <a:ext uri="{FF2B5EF4-FFF2-40B4-BE49-F238E27FC236}">
                <a16:creationId xmlns:a16="http://schemas.microsoft.com/office/drawing/2014/main" id="{975C6774-DFE2-4824-ADB3-785263959C88}"/>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83A0CAB3-5CD5-4944-93E1-92FA53322076}"/>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C8054DF1-D2BE-4700-AC2E-51F08DAC3966}"/>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Content Placeholder 2">
            <a:extLst>
              <a:ext uri="{FF2B5EF4-FFF2-40B4-BE49-F238E27FC236}">
                <a16:creationId xmlns:a16="http://schemas.microsoft.com/office/drawing/2014/main" id="{D8820AC0-FBF6-4B32-A67B-C5360F96D010}"/>
              </a:ext>
            </a:extLst>
          </p:cNvPr>
          <p:cNvSpPr txBox="1">
            <a:spLocks/>
          </p:cNvSpPr>
          <p:nvPr/>
        </p:nvSpPr>
        <p:spPr>
          <a:xfrm>
            <a:off x="581191" y="3078051"/>
            <a:ext cx="11029615" cy="278074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rabicPeriod"/>
            </a:pPr>
            <a:r>
              <a:rPr lang="en-US" b="1" dirty="0"/>
              <a:t>Comparative Analysis				</a:t>
            </a:r>
            <a:r>
              <a:rPr lang="en-US" i="1" dirty="0">
                <a:solidFill>
                  <a:schemeClr val="accent3"/>
                </a:solidFill>
              </a:rPr>
              <a:t>(DCI handles different ill-posed inverse problems, differs from other methods)</a:t>
            </a:r>
          </a:p>
          <a:p>
            <a:pPr marL="342900" indent="-342900">
              <a:buFont typeface="+mj-lt"/>
              <a:buAutoNum type="arabicPeriod"/>
            </a:pPr>
            <a:endParaRPr lang="en-US" dirty="0"/>
          </a:p>
          <a:p>
            <a:pPr marL="342900" indent="-342900">
              <a:buFont typeface="+mj-lt"/>
              <a:buAutoNum type="arabicPeriod"/>
            </a:pPr>
            <a:r>
              <a:rPr lang="en-US" b="1" dirty="0"/>
              <a:t>Extension to Stochastic Maps</a:t>
            </a:r>
          </a:p>
          <a:p>
            <a:pPr marL="342900" indent="-342900">
              <a:buFont typeface="+mj-lt"/>
              <a:buAutoNum type="arabicPeriod"/>
            </a:pPr>
            <a:endParaRPr lang="en-US" dirty="0"/>
          </a:p>
          <a:p>
            <a:pPr marL="342900" indent="-342900">
              <a:buFont typeface="+mj-lt"/>
              <a:buAutoNum type="arabicPeriod"/>
            </a:pPr>
            <a:r>
              <a:rPr lang="en-US" b="1" dirty="0"/>
              <a:t>Consequences of Finite Data</a:t>
            </a:r>
          </a:p>
        </p:txBody>
      </p:sp>
      <p:sp>
        <p:nvSpPr>
          <p:cNvPr id="8" name="Rectangle: Rounded Corners 7">
            <a:extLst>
              <a:ext uri="{FF2B5EF4-FFF2-40B4-BE49-F238E27FC236}">
                <a16:creationId xmlns:a16="http://schemas.microsoft.com/office/drawing/2014/main" id="{E761E8D3-BB4C-4AFF-A167-95956936EEAC}"/>
              </a:ext>
            </a:extLst>
          </p:cNvPr>
          <p:cNvSpPr/>
          <p:nvPr/>
        </p:nvSpPr>
        <p:spPr>
          <a:xfrm>
            <a:off x="450760" y="4066154"/>
            <a:ext cx="4018210" cy="804543"/>
          </a:xfrm>
          <a:prstGeom prst="roundRect">
            <a:avLst/>
          </a:prstGeom>
          <a:noFill/>
          <a:ln>
            <a:solidFill>
              <a:schemeClr val="accent5">
                <a:lumMod val="7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413899"/>
      </p:ext>
    </p:extLst>
  </p:cSld>
  <p:clrMapOvr>
    <a:masterClrMapping/>
  </p:clrMapOvr>
  <mc:AlternateContent xmlns:mc="http://schemas.openxmlformats.org/markup-compatibility/2006" xmlns:p14="http://schemas.microsoft.com/office/powerpoint/2010/main">
    <mc:Choice Requires="p14">
      <p:transition spd="slow" p14:dur="2000" advTm="28287"/>
    </mc:Choice>
    <mc:Fallback xmlns="">
      <p:transition spd="slow" advTm="2828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C50E-4A10-41A6-AAEF-EC44A104554D}"/>
              </a:ext>
            </a:extLst>
          </p:cNvPr>
          <p:cNvSpPr>
            <a:spLocks noGrp="1"/>
          </p:cNvSpPr>
          <p:nvPr>
            <p:ph type="title"/>
          </p:nvPr>
        </p:nvSpPr>
        <p:spPr/>
        <p:txBody>
          <a:bodyPr/>
          <a:lstStyle/>
          <a:p>
            <a:r>
              <a:rPr lang="en-US" dirty="0"/>
              <a:t>Combinations of uncertainty: Stochastic maps</a:t>
            </a:r>
          </a:p>
        </p:txBody>
      </p:sp>
      <p:sp>
        <p:nvSpPr>
          <p:cNvPr id="7" name="Content Placeholder 6">
            <a:extLst>
              <a:ext uri="{FF2B5EF4-FFF2-40B4-BE49-F238E27FC236}">
                <a16:creationId xmlns:a16="http://schemas.microsoft.com/office/drawing/2014/main" id="{2105C64F-8C46-4064-AD1B-878E3B16CF32}"/>
              </a:ext>
            </a:extLst>
          </p:cNvPr>
          <p:cNvSpPr>
            <a:spLocks noGrp="1"/>
          </p:cNvSpPr>
          <p:nvPr>
            <p:ph sz="half" idx="1"/>
          </p:nvPr>
        </p:nvSpPr>
        <p:spPr/>
        <p:txBody>
          <a:bodyPr/>
          <a:lstStyle/>
          <a:p>
            <a:r>
              <a:rPr lang="en-US" dirty="0"/>
              <a:t>Typical for both </a:t>
            </a:r>
            <a:r>
              <a:rPr lang="en-US" dirty="0" err="1"/>
              <a:t>aleotoric</a:t>
            </a:r>
            <a:r>
              <a:rPr lang="en-US" dirty="0"/>
              <a:t> and epistemic uncertainties to influence observations</a:t>
            </a:r>
          </a:p>
          <a:p>
            <a:pPr lvl="1"/>
            <a:r>
              <a:rPr lang="en-US" dirty="0"/>
              <a:t>E.g., wobbly-plate with additional measurement noise</a:t>
            </a:r>
          </a:p>
          <a:p>
            <a:pPr lvl="1"/>
            <a:endParaRPr lang="en-US" dirty="0"/>
          </a:p>
          <a:p>
            <a:r>
              <a:rPr lang="en-US" dirty="0"/>
              <a:t>Extension of DCI to stochastic maps:</a:t>
            </a:r>
          </a:p>
          <a:p>
            <a:pPr lvl="1"/>
            <a:r>
              <a:rPr lang="en-US" dirty="0"/>
              <a:t>Published peer-reviewed paper in </a:t>
            </a:r>
            <a:r>
              <a:rPr lang="en-US" i="1" dirty="0"/>
              <a:t>Inverse Problems</a:t>
            </a:r>
            <a:r>
              <a:rPr lang="en-US" sz="1800" baseline="30000" dirty="0"/>
              <a:t>1.</a:t>
            </a:r>
            <a:endParaRPr lang="en-US" dirty="0"/>
          </a:p>
          <a:p>
            <a:pPr lvl="1"/>
            <a:r>
              <a:rPr lang="en-US" b="1" i="1" dirty="0"/>
              <a:t>Contribution:</a:t>
            </a:r>
            <a:r>
              <a:rPr lang="en-US" b="1" dirty="0"/>
              <a:t> </a:t>
            </a:r>
            <a:r>
              <a:rPr lang="en-US" dirty="0"/>
              <a:t>Broadens the applicability of DCI to a </a:t>
            </a:r>
            <a:r>
              <a:rPr lang="en-US" i="1" u="sng" dirty="0"/>
              <a:t>wide range</a:t>
            </a:r>
            <a:r>
              <a:rPr lang="en-US" dirty="0"/>
              <a:t> of complex inverse problems </a:t>
            </a:r>
          </a:p>
        </p:txBody>
      </p:sp>
      <p:pic>
        <p:nvPicPr>
          <p:cNvPr id="12" name="Content Placeholder 11" descr="Chart&#10;&#10;Description automatically generated">
            <a:extLst>
              <a:ext uri="{FF2B5EF4-FFF2-40B4-BE49-F238E27FC236}">
                <a16:creationId xmlns:a16="http://schemas.microsoft.com/office/drawing/2014/main" id="{7C345131-C139-4198-BE99-9E91B9BA2C46}"/>
              </a:ext>
            </a:extLst>
          </p:cNvPr>
          <p:cNvPicPr>
            <a:picLocks noGrp="1" noChangeAspect="1"/>
          </p:cNvPicPr>
          <p:nvPr>
            <p:ph sz="half" idx="2"/>
          </p:nvPr>
        </p:nvPicPr>
        <p:blipFill>
          <a:blip r:embed="rId3"/>
          <a:stretch>
            <a:fillRect/>
          </a:stretch>
        </p:blipFill>
        <p:spPr>
          <a:xfrm>
            <a:off x="7087300" y="2502404"/>
            <a:ext cx="3882099" cy="3084244"/>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4" name="Date Placeholder 3">
            <a:extLst>
              <a:ext uri="{FF2B5EF4-FFF2-40B4-BE49-F238E27FC236}">
                <a16:creationId xmlns:a16="http://schemas.microsoft.com/office/drawing/2014/main" id="{8430485B-F341-452A-A29E-CF77775BB1EE}"/>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039EB10E-5A06-407D-A396-33EEF94B36C4}"/>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959ABC5A-D7F1-4C76-A9A4-7B217EE49F4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13" name="TextBox 12">
            <a:extLst>
              <a:ext uri="{FF2B5EF4-FFF2-40B4-BE49-F238E27FC236}">
                <a16:creationId xmlns:a16="http://schemas.microsoft.com/office/drawing/2014/main" id="{042C5FE7-5FD9-4F88-953E-D17EBC935225}"/>
              </a:ext>
            </a:extLst>
          </p:cNvPr>
          <p:cNvSpPr txBox="1"/>
          <p:nvPr/>
        </p:nvSpPr>
        <p:spPr>
          <a:xfrm>
            <a:off x="581192" y="6316936"/>
            <a:ext cx="9578263" cy="261610"/>
          </a:xfrm>
          <a:prstGeom prst="rect">
            <a:avLst/>
          </a:prstGeom>
          <a:noFill/>
        </p:spPr>
        <p:txBody>
          <a:bodyPr wrap="none" rtlCol="0">
            <a:spAutoFit/>
          </a:bodyPr>
          <a:lstStyle/>
          <a:p>
            <a:r>
              <a:rPr lang="en-US" sz="1100" dirty="0"/>
              <a:t>1. Butler T, </a:t>
            </a:r>
            <a:r>
              <a:rPr lang="en-US" sz="1100" dirty="0" err="1"/>
              <a:t>Wildey</a:t>
            </a:r>
            <a:r>
              <a:rPr lang="en-US" sz="1100" dirty="0"/>
              <a:t> T, Yen TY (2020). “Data-consistent inversion for stochastic input-to-output maps.” </a:t>
            </a:r>
            <a:r>
              <a:rPr lang="en-US" sz="1100" i="1" dirty="0"/>
              <a:t>Inverse Problems, </a:t>
            </a:r>
            <a:r>
              <a:rPr lang="en-US" sz="1100" dirty="0"/>
              <a:t>36(8), 85015.  </a:t>
            </a:r>
            <a:r>
              <a:rPr lang="en-US" sz="1100" dirty="0">
                <a:hlinkClick r:id="rId4"/>
              </a:rPr>
              <a:t>doi:10.1088/1361-6420/ab8f83</a:t>
            </a:r>
            <a:endParaRPr lang="en-US" sz="1100" dirty="0"/>
          </a:p>
        </p:txBody>
      </p:sp>
    </p:spTree>
    <p:extLst>
      <p:ext uri="{BB962C8B-B14F-4D97-AF65-F5344CB8AC3E}">
        <p14:creationId xmlns:p14="http://schemas.microsoft.com/office/powerpoint/2010/main" val="388586960"/>
      </p:ext>
    </p:extLst>
  </p:cSld>
  <p:clrMapOvr>
    <a:masterClrMapping/>
  </p:clrMapOvr>
  <mc:AlternateContent xmlns:mc="http://schemas.openxmlformats.org/markup-compatibility/2006" xmlns:p14="http://schemas.microsoft.com/office/powerpoint/2010/main">
    <mc:Choice Requires="p14">
      <p:transition spd="slow" p14:dur="2000" advTm="97733"/>
    </mc:Choice>
    <mc:Fallback xmlns="">
      <p:transition spd="slow" advTm="9773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FB79-7285-4A3D-8099-A711CD93AF87}"/>
              </a:ext>
            </a:extLst>
          </p:cNvPr>
          <p:cNvSpPr>
            <a:spLocks noGrp="1"/>
          </p:cNvSpPr>
          <p:nvPr>
            <p:ph type="title"/>
          </p:nvPr>
        </p:nvSpPr>
        <p:spPr/>
        <p:txBody>
          <a:bodyPr/>
          <a:lstStyle/>
          <a:p>
            <a:r>
              <a:rPr lang="en-US" dirty="0"/>
              <a:t>Extension of dci: stochastic maps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B99AA9-8ABC-4BC7-96CC-01C8AAF2124B}"/>
                  </a:ext>
                </a:extLst>
              </p:cNvPr>
              <p:cNvSpPr>
                <a:spLocks noGrp="1"/>
              </p:cNvSpPr>
              <p:nvPr>
                <p:ph sz="half" idx="1"/>
              </p:nvPr>
            </p:nvSpPr>
            <p:spPr>
              <a:xfrm>
                <a:off x="581193" y="3026161"/>
                <a:ext cx="5422390" cy="2834889"/>
              </a:xfrm>
            </p:spPr>
            <p:txBody>
              <a:bodyPr/>
              <a:lstStyle/>
              <a:p>
                <a:pPr marL="0" indent="0">
                  <a:buNone/>
                </a:pPr>
                <a:r>
                  <a:rPr lang="en-US" u="sng" dirty="0"/>
                  <a:t>Conceptual Framework:</a:t>
                </a:r>
              </a:p>
              <a:p>
                <a:r>
                  <a:rPr lang="en-US" dirty="0"/>
                  <a:t>Model the additional stochasticity explicitly (or implicitly) with new additional parameters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r>
                      <m:rPr>
                        <m:sty m:val="p"/>
                      </m:rPr>
                      <a:rPr lang="en-US" b="0" i="0" smtClean="0">
                        <a:latin typeface="Cambria Math" panose="02040503050406030204" pitchFamily="18" charset="0"/>
                      </a:rPr>
                      <m:t>Ξ</m:t>
                    </m:r>
                  </m:oMath>
                </a14:m>
                <a:endParaRPr lang="en-US" dirty="0"/>
              </a:p>
              <a:p>
                <a:r>
                  <a:rPr lang="en-US" dirty="0"/>
                  <a:t>Define a new </a:t>
                </a:r>
                <a:r>
                  <a:rPr lang="en-US" dirty="0" err="1"/>
                  <a:t>QoI</a:t>
                </a:r>
                <a:r>
                  <a:rPr lang="en-US" dirty="0"/>
                  <a:t> map </a:t>
                </a:r>
                <a14:m>
                  <m:oMath xmlns:m="http://schemas.openxmlformats.org/officeDocument/2006/math">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Q</m:t>
                        </m:r>
                      </m:e>
                    </m:acc>
                  </m:oMath>
                </a14:m>
                <a:r>
                  <a:rPr lang="en-US" dirty="0"/>
                  <a:t> on the joint space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r>
                      <m:rPr>
                        <m:sty m:val="p"/>
                      </m:rPr>
                      <a:rPr lang="en-US" b="0" i="0" smtClean="0">
                        <a:latin typeface="Cambria Math" panose="02040503050406030204" pitchFamily="18" charset="0"/>
                      </a:rPr>
                      <m:t>Ξ</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dirty="0" smtClean="0">
                        <a:latin typeface="Cambria Math" panose="02040503050406030204" pitchFamily="18" charset="0"/>
                      </a:rPr>
                      <m:t>:</m:t>
                    </m:r>
                    <m:r>
                      <m:rPr>
                        <m:sty m:val="p"/>
                      </m:rPr>
                      <a:rPr lang="en-US" b="0" i="0" dirty="0" smtClean="0">
                        <a:latin typeface="Cambria Math" panose="02040503050406030204" pitchFamily="18" charset="0"/>
                      </a:rPr>
                      <m:t>Λ</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Ξ</m:t>
                    </m:r>
                    <m:r>
                      <a:rPr lang="en-US" b="0" i="1" dirty="0" smtClean="0">
                        <a:latin typeface="Cambria Math" panose="02040503050406030204" pitchFamily="18" charset="0"/>
                      </a:rPr>
                      <m:t>→</m:t>
                    </m:r>
                    <m:r>
                      <a:rPr lang="en-US" b="0" i="1" dirty="0" smtClean="0">
                        <a:latin typeface="Cambria Math" panose="02040503050406030204" pitchFamily="18" charset="0"/>
                      </a:rPr>
                      <m:t>𝐷</m:t>
                    </m:r>
                  </m:oMath>
                </a14:m>
                <a:endParaRPr lang="en-US" dirty="0"/>
              </a:p>
              <a:p>
                <a:r>
                  <a:rPr lang="en-US" dirty="0"/>
                  <a:t>Perform DCI on the joint space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r>
                      <m:rPr>
                        <m:sty m:val="p"/>
                      </m:rPr>
                      <a:rPr lang="en-US" b="0" i="0" smtClean="0">
                        <a:latin typeface="Cambria Math" panose="02040503050406030204" pitchFamily="18" charset="0"/>
                      </a:rPr>
                      <m:t>Ξ</m:t>
                    </m:r>
                  </m:oMath>
                </a14:m>
                <a:r>
                  <a:rPr lang="en-US" dirty="0"/>
                  <a:t>…</a:t>
                </a:r>
              </a:p>
            </p:txBody>
          </p:sp>
        </mc:Choice>
        <mc:Fallback xmlns="">
          <p:sp>
            <p:nvSpPr>
              <p:cNvPr id="3" name="Content Placeholder 2">
                <a:extLst>
                  <a:ext uri="{FF2B5EF4-FFF2-40B4-BE49-F238E27FC236}">
                    <a16:creationId xmlns:a16="http://schemas.microsoft.com/office/drawing/2014/main" id="{40B99AA9-8ABC-4BC7-96CC-01C8AAF2124B}"/>
                  </a:ext>
                </a:extLst>
              </p:cNvPr>
              <p:cNvSpPr>
                <a:spLocks noGrp="1" noRot="1" noChangeAspect="1" noMove="1" noResize="1" noEditPoints="1" noAdjustHandles="1" noChangeArrowheads="1" noChangeShapeType="1" noTextEdit="1"/>
              </p:cNvSpPr>
              <p:nvPr>
                <p:ph sz="half" idx="1"/>
              </p:nvPr>
            </p:nvSpPr>
            <p:spPr>
              <a:xfrm>
                <a:off x="581193" y="3026161"/>
                <a:ext cx="5422390" cy="2834889"/>
              </a:xfrm>
              <a:blipFill>
                <a:blip r:embed="rId5"/>
                <a:stretch>
                  <a:fillRect l="-899"/>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2AE71BFA-3533-4B37-BFEA-F41A41D33742}"/>
              </a:ext>
            </a:extLst>
          </p:cNvPr>
          <p:cNvPicPr>
            <a:picLocks noGrp="1" noChangeAspect="1"/>
          </p:cNvPicPr>
          <p:nvPr>
            <p:ph sz="half" idx="2"/>
          </p:nvPr>
        </p:nvPicPr>
        <p:blipFill>
          <a:blip r:embed="rId6"/>
          <a:stretch>
            <a:fillRect/>
          </a:stretch>
        </p:blipFill>
        <p:spPr>
          <a:xfrm>
            <a:off x="6188075" y="2307760"/>
            <a:ext cx="5422900" cy="3472793"/>
          </a:xfrm>
        </p:spPr>
      </p:pic>
      <p:sp>
        <p:nvSpPr>
          <p:cNvPr id="5" name="Date Placeholder 4">
            <a:extLst>
              <a:ext uri="{FF2B5EF4-FFF2-40B4-BE49-F238E27FC236}">
                <a16:creationId xmlns:a16="http://schemas.microsoft.com/office/drawing/2014/main" id="{A85E7AE9-1178-47DF-94D6-13B646D9FB1B}"/>
              </a:ext>
            </a:extLst>
          </p:cNvPr>
          <p:cNvSpPr>
            <a:spLocks noGrp="1"/>
          </p:cNvSpPr>
          <p:nvPr>
            <p:ph type="dt" sz="half" idx="10"/>
          </p:nvPr>
        </p:nvSpPr>
        <p:spPr/>
        <p:txBody>
          <a:bodyPr/>
          <a:lstStyle/>
          <a:p>
            <a:r>
              <a:rPr lang="en-US"/>
              <a:t>7/14/2021</a:t>
            </a:r>
            <a:endParaRPr lang="en-US" dirty="0"/>
          </a:p>
        </p:txBody>
      </p:sp>
      <p:sp>
        <p:nvSpPr>
          <p:cNvPr id="6" name="Footer Placeholder 5">
            <a:extLst>
              <a:ext uri="{FF2B5EF4-FFF2-40B4-BE49-F238E27FC236}">
                <a16:creationId xmlns:a16="http://schemas.microsoft.com/office/drawing/2014/main" id="{B4799CA7-B043-4706-81FF-2323AFFE4A7C}"/>
              </a:ext>
            </a:extLst>
          </p:cNvPr>
          <p:cNvSpPr>
            <a:spLocks noGrp="1"/>
          </p:cNvSpPr>
          <p:nvPr>
            <p:ph type="ftr" sz="quarter" idx="11"/>
          </p:nvPr>
        </p:nvSpPr>
        <p:spPr/>
        <p:txBody>
          <a:bodyPr/>
          <a:lstStyle/>
          <a:p>
            <a:r>
              <a:rPr lang="en-US" dirty="0"/>
              <a:t>Dissertation Defense</a:t>
            </a:r>
          </a:p>
        </p:txBody>
      </p:sp>
      <p:sp>
        <p:nvSpPr>
          <p:cNvPr id="7" name="Slide Number Placeholder 6">
            <a:extLst>
              <a:ext uri="{FF2B5EF4-FFF2-40B4-BE49-F238E27FC236}">
                <a16:creationId xmlns:a16="http://schemas.microsoft.com/office/drawing/2014/main" id="{0A12247E-BD29-4BE4-B432-B6F8A9B4E1F9}"/>
              </a:ext>
            </a:extLst>
          </p:cNvPr>
          <p:cNvSpPr>
            <a:spLocks noGrp="1"/>
          </p:cNvSpPr>
          <p:nvPr>
            <p:ph type="sldNum" sz="quarter" idx="12"/>
          </p:nvPr>
        </p:nvSpPr>
        <p:spPr/>
        <p:txBody>
          <a:bodyPr/>
          <a:lstStyle/>
          <a:p>
            <a:fld id="{D57F1E4F-1CFF-5643-939E-217C01CDF565}" type="slidenum">
              <a:rPr lang="en-US" smtClean="0"/>
              <a:pPr/>
              <a:t>24</a:t>
            </a:fld>
            <a:endParaRPr lang="en-US" dirty="0"/>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CBD9F458-629E-41A9-AC7D-74E816EB7770}"/>
                  </a:ext>
                </a:extLst>
              </p:cNvPr>
              <p:cNvSpPr/>
              <p:nvPr/>
            </p:nvSpPr>
            <p:spPr>
              <a:xfrm>
                <a:off x="1021827" y="2012361"/>
                <a:ext cx="4541121"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𝜉</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𝜉</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𝜉</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𝜉</m:t>
                              </m:r>
                            </m:e>
                          </m:d>
                          <m:r>
                            <a:rPr lang="en-US" b="0" i="1" smtClean="0">
                              <a:latin typeface="Cambria Math" panose="02040503050406030204" pitchFamily="18" charset="0"/>
                            </a:rPr>
                            <m:t>)</m:t>
                          </m:r>
                        </m:den>
                      </m:f>
                    </m:oMath>
                  </m:oMathPara>
                </a14:m>
                <a:endParaRPr lang="en-US" dirty="0"/>
              </a:p>
            </p:txBody>
          </p:sp>
        </mc:Choice>
        <mc:Fallback xmlns="">
          <p:sp>
            <p:nvSpPr>
              <p:cNvPr id="10" name="Rectangle: Rounded Corners 9">
                <a:extLst>
                  <a:ext uri="{FF2B5EF4-FFF2-40B4-BE49-F238E27FC236}">
                    <a16:creationId xmlns:a16="http://schemas.microsoft.com/office/drawing/2014/main" id="{CBD9F458-629E-41A9-AC7D-74E816EB7770}"/>
                  </a:ext>
                </a:extLst>
              </p:cNvPr>
              <p:cNvSpPr>
                <a:spLocks noRot="1" noChangeAspect="1" noMove="1" noResize="1" noEditPoints="1" noAdjustHandles="1" noChangeArrowheads="1" noChangeShapeType="1" noTextEdit="1"/>
              </p:cNvSpPr>
              <p:nvPr/>
            </p:nvSpPr>
            <p:spPr>
              <a:xfrm>
                <a:off x="1021827" y="2012361"/>
                <a:ext cx="4541121" cy="1013800"/>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54064E7-EF67-4205-A248-9209F64FFDF6}"/>
                  </a:ext>
                </a:extLst>
              </p:cNvPr>
              <p:cNvSpPr txBox="1"/>
              <p:nvPr/>
            </p:nvSpPr>
            <p:spPr>
              <a:xfrm>
                <a:off x="9771018" y="5404517"/>
                <a:ext cx="4335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𝜆</m:t>
                      </m:r>
                    </m:oMath>
                  </m:oMathPara>
                </a14:m>
                <a:endParaRPr lang="en-US" sz="2400" dirty="0"/>
              </a:p>
            </p:txBody>
          </p:sp>
        </mc:Choice>
        <mc:Fallback xmlns="">
          <p:sp>
            <p:nvSpPr>
              <p:cNvPr id="11" name="TextBox 10">
                <a:extLst>
                  <a:ext uri="{FF2B5EF4-FFF2-40B4-BE49-F238E27FC236}">
                    <a16:creationId xmlns:a16="http://schemas.microsoft.com/office/drawing/2014/main" id="{B54064E7-EF67-4205-A248-9209F64FFDF6}"/>
                  </a:ext>
                </a:extLst>
              </p:cNvPr>
              <p:cNvSpPr txBox="1">
                <a:spLocks noRot="1" noChangeAspect="1" noMove="1" noResize="1" noEditPoints="1" noAdjustHandles="1" noChangeArrowheads="1" noChangeShapeType="1" noTextEdit="1"/>
              </p:cNvSpPr>
              <p:nvPr/>
            </p:nvSpPr>
            <p:spPr>
              <a:xfrm>
                <a:off x="9771018" y="5404517"/>
                <a:ext cx="43358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102CE6-29A2-48A6-B0C9-C58E4298784E}"/>
                  </a:ext>
                </a:extLst>
              </p:cNvPr>
              <p:cNvSpPr txBox="1"/>
              <p:nvPr/>
            </p:nvSpPr>
            <p:spPr>
              <a:xfrm>
                <a:off x="5971285" y="3429000"/>
                <a:ext cx="4440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oMath>
                  </m:oMathPara>
                </a14:m>
                <a:endParaRPr lang="en-US" sz="2400" dirty="0"/>
              </a:p>
            </p:txBody>
          </p:sp>
        </mc:Choice>
        <mc:Fallback xmlns="">
          <p:sp>
            <p:nvSpPr>
              <p:cNvPr id="12" name="TextBox 11">
                <a:extLst>
                  <a:ext uri="{FF2B5EF4-FFF2-40B4-BE49-F238E27FC236}">
                    <a16:creationId xmlns:a16="http://schemas.microsoft.com/office/drawing/2014/main" id="{1C102CE6-29A2-48A6-B0C9-C58E4298784E}"/>
                  </a:ext>
                </a:extLst>
              </p:cNvPr>
              <p:cNvSpPr txBox="1">
                <a:spLocks noRot="1" noChangeAspect="1" noMove="1" noResize="1" noEditPoints="1" noAdjustHandles="1" noChangeArrowheads="1" noChangeShapeType="1" noTextEdit="1"/>
              </p:cNvSpPr>
              <p:nvPr/>
            </p:nvSpPr>
            <p:spPr>
              <a:xfrm>
                <a:off x="5971285" y="3429000"/>
                <a:ext cx="444032" cy="461665"/>
              </a:xfrm>
              <a:prstGeom prst="rect">
                <a:avLst/>
              </a:prstGeom>
              <a:blipFill>
                <a:blip r:embed="rId9"/>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56C67-E7D5-48CB-9B2F-7E0C5958E51A}"/>
                  </a:ext>
                </a:extLst>
              </p:cNvPr>
              <p:cNvSpPr txBox="1"/>
              <p:nvPr/>
            </p:nvSpPr>
            <p:spPr>
              <a:xfrm>
                <a:off x="6741921" y="5213933"/>
                <a:ext cx="4307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𝜉</m:t>
                      </m:r>
                    </m:oMath>
                  </m:oMathPara>
                </a14:m>
                <a:endParaRPr lang="en-US" sz="2400" dirty="0"/>
              </a:p>
            </p:txBody>
          </p:sp>
        </mc:Choice>
        <mc:Fallback xmlns="">
          <p:sp>
            <p:nvSpPr>
              <p:cNvPr id="13" name="TextBox 12">
                <a:extLst>
                  <a:ext uri="{FF2B5EF4-FFF2-40B4-BE49-F238E27FC236}">
                    <a16:creationId xmlns:a16="http://schemas.microsoft.com/office/drawing/2014/main" id="{FF156C67-E7D5-48CB-9B2F-7E0C5958E51A}"/>
                  </a:ext>
                </a:extLst>
              </p:cNvPr>
              <p:cNvSpPr txBox="1">
                <a:spLocks noRot="1" noChangeAspect="1" noMove="1" noResize="1" noEditPoints="1" noAdjustHandles="1" noChangeArrowheads="1" noChangeShapeType="1" noTextEdit="1"/>
              </p:cNvSpPr>
              <p:nvPr/>
            </p:nvSpPr>
            <p:spPr>
              <a:xfrm>
                <a:off x="6741921" y="5213933"/>
                <a:ext cx="430759" cy="461665"/>
              </a:xfrm>
              <a:prstGeom prst="rect">
                <a:avLst/>
              </a:prstGeom>
              <a:blipFill>
                <a:blip r:embed="rId10"/>
                <a:stretch>
                  <a:fillRect l="-2817" b="-18421"/>
                </a:stretch>
              </a:blipFill>
            </p:spPr>
            <p:txBody>
              <a:bodyPr/>
              <a:lstStyle/>
              <a:p>
                <a:r>
                  <a:rPr lang="en-US">
                    <a:noFill/>
                  </a:rPr>
                  <a:t> </a:t>
                </a:r>
              </a:p>
            </p:txBody>
          </p:sp>
        </mc:Fallback>
      </mc:AlternateContent>
    </p:spTree>
    <p:extLst>
      <p:ext uri="{BB962C8B-B14F-4D97-AF65-F5344CB8AC3E}">
        <p14:creationId xmlns:p14="http://schemas.microsoft.com/office/powerpoint/2010/main" val="3084195792"/>
      </p:ext>
    </p:extLst>
  </p:cSld>
  <p:clrMapOvr>
    <a:masterClrMapping/>
  </p:clrMapOvr>
  <mc:AlternateContent xmlns:mc="http://schemas.openxmlformats.org/markup-compatibility/2006" xmlns:p14="http://schemas.microsoft.com/office/powerpoint/2010/main">
    <mc:Choice Requires="p14">
      <p:transition spd="slow" p14:dur="2000" advTm="59910"/>
    </mc:Choice>
    <mc:Fallback xmlns="">
      <p:transition spd="slow" advTm="5991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7E229D-ED04-4975-9BB4-45F4F9E80751}"/>
              </a:ext>
            </a:extLst>
          </p:cNvPr>
          <p:cNvSpPr>
            <a:spLocks noGrp="1"/>
          </p:cNvSpPr>
          <p:nvPr>
            <p:ph type="title"/>
          </p:nvPr>
        </p:nvSpPr>
        <p:spPr/>
        <p:txBody>
          <a:bodyPr/>
          <a:lstStyle/>
          <a:p>
            <a:r>
              <a:rPr lang="en-US" dirty="0"/>
              <a:t>Summarized Theoretical results</a:t>
            </a:r>
          </a:p>
        </p:txBody>
      </p:sp>
      <p:sp>
        <p:nvSpPr>
          <p:cNvPr id="9" name="Content Placeholder 8">
            <a:extLst>
              <a:ext uri="{FF2B5EF4-FFF2-40B4-BE49-F238E27FC236}">
                <a16:creationId xmlns:a16="http://schemas.microsoft.com/office/drawing/2014/main" id="{6B54574A-E2B6-4E6F-836F-A32983EF9BD6}"/>
              </a:ext>
            </a:extLst>
          </p:cNvPr>
          <p:cNvSpPr>
            <a:spLocks noGrp="1"/>
          </p:cNvSpPr>
          <p:nvPr>
            <p:ph idx="1"/>
          </p:nvPr>
        </p:nvSpPr>
        <p:spPr/>
        <p:txBody>
          <a:bodyPr/>
          <a:lstStyle/>
          <a:p>
            <a:r>
              <a:rPr lang="en-US" dirty="0"/>
              <a:t>Given that the joint initial satisfies predictability assumption…</a:t>
            </a:r>
          </a:p>
          <a:p>
            <a:pPr lvl="1"/>
            <a:r>
              <a:rPr lang="en-US" dirty="0"/>
              <a:t>The joint update exists and is unique</a:t>
            </a:r>
          </a:p>
          <a:p>
            <a:pPr lvl="1"/>
            <a:r>
              <a:rPr lang="en-US" dirty="0"/>
              <a:t>The joint update is stable </a:t>
            </a:r>
            <a:r>
              <a:rPr lang="en-US" dirty="0" err="1"/>
              <a:t>w.r.t.</a:t>
            </a:r>
            <a:r>
              <a:rPr lang="en-US" dirty="0"/>
              <a:t> perturbations in any of its component distributions (initial, predicted, observed)</a:t>
            </a:r>
          </a:p>
          <a:p>
            <a:pPr lvl="1"/>
            <a:endParaRPr lang="en-US" dirty="0"/>
          </a:p>
          <a:p>
            <a:r>
              <a:rPr lang="en-US" dirty="0"/>
              <a:t>We show that these properties also apply to the marginal distribution (details in dissertation)…</a:t>
            </a:r>
          </a:p>
          <a:p>
            <a:endParaRPr lang="en-US" dirty="0"/>
          </a:p>
          <a:p>
            <a:endParaRPr lang="en-US" dirty="0"/>
          </a:p>
          <a:p>
            <a:endParaRPr lang="en-US" dirty="0"/>
          </a:p>
          <a:p>
            <a:pPr marL="0" indent="0">
              <a:buNone/>
            </a:pPr>
            <a:r>
              <a:rPr lang="en-US" dirty="0"/>
              <a:t> </a:t>
            </a:r>
          </a:p>
        </p:txBody>
      </p:sp>
      <p:sp>
        <p:nvSpPr>
          <p:cNvPr id="5" name="Date Placeholder 4">
            <a:extLst>
              <a:ext uri="{FF2B5EF4-FFF2-40B4-BE49-F238E27FC236}">
                <a16:creationId xmlns:a16="http://schemas.microsoft.com/office/drawing/2014/main" id="{FF8810D7-0DC1-45A5-90C2-F40A8EF4DCEE}"/>
              </a:ext>
            </a:extLst>
          </p:cNvPr>
          <p:cNvSpPr>
            <a:spLocks noGrp="1"/>
          </p:cNvSpPr>
          <p:nvPr>
            <p:ph type="dt" sz="half" idx="10"/>
          </p:nvPr>
        </p:nvSpPr>
        <p:spPr/>
        <p:txBody>
          <a:bodyPr/>
          <a:lstStyle/>
          <a:p>
            <a:r>
              <a:rPr lang="en-US"/>
              <a:t>7/14/2021</a:t>
            </a:r>
            <a:endParaRPr lang="en-US" dirty="0"/>
          </a:p>
        </p:txBody>
      </p:sp>
      <p:sp>
        <p:nvSpPr>
          <p:cNvPr id="6" name="Footer Placeholder 5">
            <a:extLst>
              <a:ext uri="{FF2B5EF4-FFF2-40B4-BE49-F238E27FC236}">
                <a16:creationId xmlns:a16="http://schemas.microsoft.com/office/drawing/2014/main" id="{38C00EBA-D050-4D28-8D98-860CB4F3205F}"/>
              </a:ext>
            </a:extLst>
          </p:cNvPr>
          <p:cNvSpPr>
            <a:spLocks noGrp="1"/>
          </p:cNvSpPr>
          <p:nvPr>
            <p:ph type="ftr" sz="quarter" idx="11"/>
          </p:nvPr>
        </p:nvSpPr>
        <p:spPr/>
        <p:txBody>
          <a:bodyPr/>
          <a:lstStyle/>
          <a:p>
            <a:r>
              <a:rPr lang="en-US"/>
              <a:t>Dissertation Defense</a:t>
            </a:r>
            <a:endParaRPr lang="en-US" dirty="0"/>
          </a:p>
        </p:txBody>
      </p:sp>
      <p:sp>
        <p:nvSpPr>
          <p:cNvPr id="7" name="Slide Number Placeholder 6">
            <a:extLst>
              <a:ext uri="{FF2B5EF4-FFF2-40B4-BE49-F238E27FC236}">
                <a16:creationId xmlns:a16="http://schemas.microsoft.com/office/drawing/2014/main" id="{5A09BE8A-79B5-43BC-A451-480279D0C3CC}"/>
              </a:ext>
            </a:extLst>
          </p:cNvPr>
          <p:cNvSpPr>
            <a:spLocks noGrp="1"/>
          </p:cNvSpPr>
          <p:nvPr>
            <p:ph type="sldNum" sz="quarter" idx="12"/>
          </p:nvPr>
        </p:nvSpPr>
        <p:spPr/>
        <p:txBody>
          <a:bodyPr/>
          <a:lstStyle/>
          <a:p>
            <a:fld id="{D57F1E4F-1CFF-5643-939E-217C01CDF565}" type="slidenum">
              <a:rPr lang="en-US" smtClean="0"/>
              <a:pPr/>
              <a:t>25</a:t>
            </a:fld>
            <a:endParaRPr lang="en-US" dirty="0"/>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530313A-577A-4FD6-9955-CFF208766C2C}"/>
                  </a:ext>
                </a:extLst>
              </p:cNvPr>
              <p:cNvSpPr/>
              <p:nvPr/>
            </p:nvSpPr>
            <p:spPr>
              <a:xfrm>
                <a:off x="2016516" y="4384605"/>
                <a:ext cx="4046562"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𝑢𝑝𝑑𝑎𝑡𝑒</m:t>
                          </m:r>
                        </m:sub>
                      </m:sSub>
                      <m:d>
                        <m:dPr>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sty m:val="p"/>
                            </m:rPr>
                            <a:rPr lang="en-US" b="0" i="0" smtClean="0">
                              <a:latin typeface="Cambria Math" panose="02040503050406030204" pitchFamily="18" charset="0"/>
                            </a:rPr>
                            <m:t>Ξ</m:t>
                          </m:r>
                        </m:sub>
                        <m:sup>
                          <m:r>
                            <a:rPr lang="en-US" b="0" i="1" smtClean="0">
                              <a:latin typeface="Cambria Math" panose="02040503050406030204" pitchFamily="18" charset="0"/>
                            </a:rPr>
                            <m:t> </m:t>
                          </m:r>
                        </m:sup>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𝑢𝑝𝑑𝑎𝑡𝑒</m:t>
                              </m:r>
                            </m:sub>
                          </m:sSub>
                          <m:d>
                            <m:dPr>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m:t>
                              </m:r>
                              <m:r>
                                <a:rPr lang="en-US" i="1">
                                  <a:latin typeface="Cambria Math" panose="02040503050406030204" pitchFamily="18" charset="0"/>
                                </a:rPr>
                                <m:t>𝜉</m:t>
                              </m:r>
                            </m:e>
                          </m:d>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𝜉</m:t>
                          </m:r>
                        </m:e>
                      </m:nary>
                    </m:oMath>
                  </m:oMathPara>
                </a14:m>
                <a:endParaRPr lang="en-US" dirty="0"/>
              </a:p>
            </p:txBody>
          </p:sp>
        </mc:Choice>
        <mc:Fallback xmlns="">
          <p:sp>
            <p:nvSpPr>
              <p:cNvPr id="10" name="Rectangle: Rounded Corners 9">
                <a:extLst>
                  <a:ext uri="{FF2B5EF4-FFF2-40B4-BE49-F238E27FC236}">
                    <a16:creationId xmlns:a16="http://schemas.microsoft.com/office/drawing/2014/main" id="{8530313A-577A-4FD6-9955-CFF208766C2C}"/>
                  </a:ext>
                </a:extLst>
              </p:cNvPr>
              <p:cNvSpPr>
                <a:spLocks noRot="1" noChangeAspect="1" noMove="1" noResize="1" noEditPoints="1" noAdjustHandles="1" noChangeArrowheads="1" noChangeShapeType="1" noTextEdit="1"/>
              </p:cNvSpPr>
              <p:nvPr/>
            </p:nvSpPr>
            <p:spPr>
              <a:xfrm>
                <a:off x="2016516" y="4384605"/>
                <a:ext cx="4046562" cy="1013800"/>
              </a:xfrm>
              <a:prstGeom prst="round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3874176"/>
      </p:ext>
    </p:extLst>
  </p:cSld>
  <p:clrMapOvr>
    <a:masterClrMapping/>
  </p:clrMapOvr>
  <mc:AlternateContent xmlns:mc="http://schemas.openxmlformats.org/markup-compatibility/2006" xmlns:p14="http://schemas.microsoft.com/office/powerpoint/2010/main">
    <mc:Choice Requires="p14">
      <p:transition spd="slow" p14:dur="2000" advTm="46356"/>
    </mc:Choice>
    <mc:Fallback xmlns="">
      <p:transition spd="slow" advTm="4635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685FE6F4-9FFE-4044-A74C-491C695C112B}"/>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400" dirty="0">
                <a:solidFill>
                  <a:srgbClr val="FFFFFF"/>
                </a:solidFill>
              </a:rPr>
              <a:t>Sampling from </a:t>
            </a:r>
            <a:br>
              <a:rPr lang="en-US" sz="2400" dirty="0">
                <a:solidFill>
                  <a:srgbClr val="FFFFFF"/>
                </a:solidFill>
              </a:rPr>
            </a:br>
            <a:r>
              <a:rPr lang="en-US" sz="2400" dirty="0">
                <a:solidFill>
                  <a:srgbClr val="FFFFFF"/>
                </a:solidFill>
              </a:rPr>
              <a:t>the marginal</a:t>
            </a:r>
          </a:p>
        </p:txBody>
      </p:sp>
      <p:grpSp>
        <p:nvGrpSpPr>
          <p:cNvPr id="28" name="Group 27">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9" name="Rectangle 28">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E6C50A3-00D5-4AD3-B071-203B1A3D13EC}"/>
                  </a:ext>
                </a:extLst>
              </p:cNvPr>
              <p:cNvSpPr>
                <a:spLocks noGrp="1"/>
              </p:cNvSpPr>
              <p:nvPr>
                <p:ph sz="half" idx="1"/>
              </p:nvPr>
            </p:nvSpPr>
            <p:spPr>
              <a:xfrm>
                <a:off x="764110" y="3083283"/>
                <a:ext cx="3033249" cy="2825029"/>
              </a:xfrm>
            </p:spPr>
            <p:txBody>
              <a:bodyPr vert="horz" lIns="91440" tIns="45720" rIns="91440" bIns="45720" rtlCol="0" anchor="t">
                <a:normAutofit lnSpcReduction="10000"/>
              </a:bodyPr>
              <a:lstStyle/>
              <a:p>
                <a:r>
                  <a:rPr lang="en-US" sz="1600" dirty="0">
                    <a:solidFill>
                      <a:srgbClr val="FFFFFF"/>
                    </a:solidFill>
                  </a:rPr>
                  <a:t>In practice: sample from the marginal rather than integrate</a:t>
                </a:r>
              </a:p>
              <a:p>
                <a:pPr lvl="1"/>
                <a:r>
                  <a:rPr lang="en-US" sz="1400" dirty="0">
                    <a:solidFill>
                      <a:srgbClr val="FFFFFF"/>
                    </a:solidFill>
                  </a:rPr>
                  <a:t>Sample from the joint </a:t>
                </a:r>
                <a14:m>
                  <m:oMath xmlns:m="http://schemas.openxmlformats.org/officeDocument/2006/math">
                    <m:r>
                      <a:rPr lang="en-US" sz="1400" b="0" i="1" smtClean="0">
                        <a:solidFill>
                          <a:srgbClr val="FFFFFF"/>
                        </a:solidFill>
                        <a:latin typeface="Cambria Math" panose="02040503050406030204" pitchFamily="18" charset="0"/>
                      </a:rPr>
                      <m:t>⇒</m:t>
                    </m:r>
                  </m:oMath>
                </a14:m>
                <a:r>
                  <a:rPr lang="en-US" sz="1400" dirty="0">
                    <a:solidFill>
                      <a:srgbClr val="FFFFFF"/>
                    </a:solidFill>
                  </a:rPr>
                  <a:t> sample from the marginal</a:t>
                </a:r>
              </a:p>
              <a:p>
                <a:pPr lvl="1"/>
                <a:endParaRPr lang="en-US" sz="1400" dirty="0">
                  <a:solidFill>
                    <a:srgbClr val="FFFFFF"/>
                  </a:solidFill>
                </a:endParaRPr>
              </a:p>
              <a:p>
                <a:r>
                  <a:rPr lang="en-US" sz="1600" dirty="0">
                    <a:solidFill>
                      <a:srgbClr val="FFFFFF"/>
                    </a:solidFill>
                  </a:rPr>
                  <a:t>Algorithm 2 allows </a:t>
                </a:r>
                <a:r>
                  <a:rPr lang="en-US" sz="1600" i="1" u="sng" dirty="0">
                    <a:solidFill>
                      <a:srgbClr val="FFFFFF"/>
                    </a:solidFill>
                  </a:rPr>
                  <a:t>implicit</a:t>
                </a:r>
                <a:r>
                  <a:rPr lang="en-US" sz="1600" dirty="0">
                    <a:solidFill>
                      <a:srgbClr val="FFFFFF"/>
                    </a:solidFill>
                  </a:rPr>
                  <a:t> modeling of stochasticity…</a:t>
                </a:r>
              </a:p>
              <a:p>
                <a:endParaRPr lang="en-US" sz="1600" dirty="0">
                  <a:solidFill>
                    <a:srgbClr val="FFFFFF"/>
                  </a:solidFill>
                </a:endParaRPr>
              </a:p>
              <a:p>
                <a:r>
                  <a:rPr lang="en-US" sz="1600" b="0" dirty="0">
                    <a:solidFill>
                      <a:srgbClr val="FFFFFF"/>
                    </a:solidFill>
                  </a:rPr>
                  <a:t>Predictability assumption implies that </a:t>
                </a:r>
                <a14:m>
                  <m:oMath xmlns:m="http://schemas.openxmlformats.org/officeDocument/2006/math">
                    <m:r>
                      <a:rPr lang="en-US" sz="1600" b="0" i="1" smtClean="0">
                        <a:solidFill>
                          <a:srgbClr val="FFFFFF"/>
                        </a:solidFill>
                        <a:latin typeface="Cambria Math" panose="02040503050406030204" pitchFamily="18" charset="0"/>
                      </a:rPr>
                      <m:t>𝐸</m:t>
                    </m:r>
                    <m:d>
                      <m:dPr>
                        <m:ctrlPr>
                          <a:rPr lang="en-US" sz="1600" b="0" i="1" smtClean="0">
                            <a:solidFill>
                              <a:srgbClr val="FFFFFF"/>
                            </a:solidFill>
                            <a:latin typeface="Cambria Math" panose="02040503050406030204" pitchFamily="18" charset="0"/>
                          </a:rPr>
                        </m:ctrlPr>
                      </m:dPr>
                      <m:e>
                        <m:r>
                          <a:rPr lang="en-US" sz="1600" b="0" i="1" smtClean="0">
                            <a:solidFill>
                              <a:srgbClr val="FFFFFF"/>
                            </a:solidFill>
                            <a:latin typeface="Cambria Math" panose="02040503050406030204" pitchFamily="18" charset="0"/>
                          </a:rPr>
                          <m:t>𝑟</m:t>
                        </m:r>
                      </m:e>
                    </m:d>
                    <m:r>
                      <a:rPr lang="en-US" sz="1600" b="0" i="1" smtClean="0">
                        <a:solidFill>
                          <a:srgbClr val="FFFFFF"/>
                        </a:solidFill>
                        <a:latin typeface="Cambria Math" panose="02040503050406030204" pitchFamily="18" charset="0"/>
                      </a:rPr>
                      <m:t>=1</m:t>
                    </m:r>
                  </m:oMath>
                </a14:m>
                <a:endParaRPr lang="en-US" sz="1600" dirty="0">
                  <a:solidFill>
                    <a:srgbClr val="FFFFFF"/>
                  </a:solidFill>
                </a:endParaRPr>
              </a:p>
            </p:txBody>
          </p:sp>
        </mc:Choice>
        <mc:Fallback xmlns="">
          <p:sp>
            <p:nvSpPr>
              <p:cNvPr id="8" name="Content Placeholder 7">
                <a:extLst>
                  <a:ext uri="{FF2B5EF4-FFF2-40B4-BE49-F238E27FC236}">
                    <a16:creationId xmlns:a16="http://schemas.microsoft.com/office/drawing/2014/main" id="{EE6C50A3-00D5-4AD3-B071-203B1A3D13EC}"/>
                  </a:ext>
                </a:extLst>
              </p:cNvPr>
              <p:cNvSpPr>
                <a:spLocks noGrp="1" noRot="1" noChangeAspect="1" noMove="1" noResize="1" noEditPoints="1" noAdjustHandles="1" noChangeArrowheads="1" noChangeShapeType="1" noTextEdit="1"/>
              </p:cNvSpPr>
              <p:nvPr>
                <p:ph sz="half" idx="1"/>
              </p:nvPr>
            </p:nvSpPr>
            <p:spPr>
              <a:xfrm>
                <a:off x="764110" y="3083283"/>
                <a:ext cx="3033249" cy="2825029"/>
              </a:xfrm>
              <a:blipFill>
                <a:blip r:embed="rId6"/>
                <a:stretch>
                  <a:fillRect l="-402" t="-1512" b="-2592"/>
                </a:stretch>
              </a:blipFill>
            </p:spPr>
            <p:txBody>
              <a:bodyPr/>
              <a:lstStyle/>
              <a:p>
                <a:r>
                  <a:rPr lang="en-US">
                    <a:noFill/>
                  </a:rPr>
                  <a:t> </a:t>
                </a:r>
              </a:p>
            </p:txBody>
          </p:sp>
        </mc:Fallback>
      </mc:AlternateContent>
      <p:pic>
        <p:nvPicPr>
          <p:cNvPr id="11" name="Content Placeholder 10" descr="Text&#10;&#10;Description automatically generated">
            <a:extLst>
              <a:ext uri="{FF2B5EF4-FFF2-40B4-BE49-F238E27FC236}">
                <a16:creationId xmlns:a16="http://schemas.microsoft.com/office/drawing/2014/main" id="{3D90508C-E1B3-4AD9-A741-0B410AA0512F}"/>
              </a:ext>
            </a:extLst>
          </p:cNvPr>
          <p:cNvPicPr>
            <a:picLocks noGrp="1" noChangeAspect="1"/>
          </p:cNvPicPr>
          <p:nvPr>
            <p:ph sz="half" idx="2"/>
          </p:nvPr>
        </p:nvPicPr>
        <p:blipFill>
          <a:blip r:embed="rId7"/>
          <a:stretch>
            <a:fillRect/>
          </a:stretch>
        </p:blipFill>
        <p:spPr>
          <a:xfrm>
            <a:off x="5276833" y="948413"/>
            <a:ext cx="5450439" cy="4959900"/>
          </a:xfrm>
          <a:prstGeom prst="rect">
            <a:avLst/>
          </a:prstGeom>
        </p:spPr>
      </p:pic>
      <p:sp>
        <p:nvSpPr>
          <p:cNvPr id="5" name="Footer Placeholder 4">
            <a:extLst>
              <a:ext uri="{FF2B5EF4-FFF2-40B4-BE49-F238E27FC236}">
                <a16:creationId xmlns:a16="http://schemas.microsoft.com/office/drawing/2014/main" id="{6755FB2C-78A6-44D7-B2DF-A33A2125639B}"/>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defTabSz="914400">
              <a:spcAft>
                <a:spcPts val="600"/>
              </a:spcAft>
            </a:pPr>
            <a:r>
              <a:rPr lang="en-US" kern="1200" cap="all" dirty="0">
                <a:solidFill>
                  <a:schemeClr val="accent2"/>
                </a:solidFill>
                <a:latin typeface="+mn-lt"/>
                <a:ea typeface="+mn-ea"/>
                <a:cs typeface="+mn-cs"/>
              </a:rPr>
              <a:t>Dissertation Defense</a:t>
            </a:r>
          </a:p>
        </p:txBody>
      </p:sp>
      <p:sp>
        <p:nvSpPr>
          <p:cNvPr id="4" name="Date Placeholder 3">
            <a:extLst>
              <a:ext uri="{FF2B5EF4-FFF2-40B4-BE49-F238E27FC236}">
                <a16:creationId xmlns:a16="http://schemas.microsoft.com/office/drawing/2014/main" id="{B4A23B8B-B746-4B8F-A263-4917C374E30B}"/>
              </a:ext>
            </a:extLst>
          </p:cNvPr>
          <p:cNvSpPr>
            <a:spLocks noGrp="1"/>
          </p:cNvSpPr>
          <p:nvPr>
            <p:ph type="dt" sz="half" idx="10"/>
          </p:nvPr>
        </p:nvSpPr>
        <p:spPr>
          <a:xfrm>
            <a:off x="7605951" y="6400800"/>
            <a:ext cx="2844799" cy="365125"/>
          </a:xfrm>
        </p:spPr>
        <p:txBody>
          <a:bodyPr vert="horz" lIns="91440" tIns="45720" rIns="91440" bIns="45720" rtlCol="0" anchor="ctr">
            <a:normAutofit/>
          </a:bodyPr>
          <a:lstStyle/>
          <a:p>
            <a:pPr defTabSz="914400">
              <a:spcAft>
                <a:spcPts val="600"/>
              </a:spcAft>
            </a:pPr>
            <a:r>
              <a:rPr lang="en-US"/>
              <a:t>7/14/2021</a:t>
            </a:r>
          </a:p>
        </p:txBody>
      </p:sp>
      <p:sp>
        <p:nvSpPr>
          <p:cNvPr id="6" name="Slide Number Placeholder 5">
            <a:extLst>
              <a:ext uri="{FF2B5EF4-FFF2-40B4-BE49-F238E27FC236}">
                <a16:creationId xmlns:a16="http://schemas.microsoft.com/office/drawing/2014/main" id="{227A874A-8483-4C8E-93D4-9EC75F185A00}"/>
              </a:ext>
            </a:extLst>
          </p:cNvPr>
          <p:cNvSpPr>
            <a:spLocks noGrp="1"/>
          </p:cNvSpPr>
          <p:nvPr>
            <p:ph type="sldNum" sz="quarter" idx="12"/>
          </p:nvPr>
        </p:nvSpPr>
        <p:spPr>
          <a:xfrm>
            <a:off x="10558300" y="6400800"/>
            <a:ext cx="1052508"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26</a:t>
            </a:fld>
            <a:endParaRPr lang="en-US"/>
          </a:p>
        </p:txBody>
      </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B1258A20-865B-4A41-A704-8CE13780D71B}"/>
                  </a:ext>
                </a:extLst>
              </p:cNvPr>
              <p:cNvSpPr/>
              <p:nvPr/>
            </p:nvSpPr>
            <p:spPr>
              <a:xfrm>
                <a:off x="581192" y="2014767"/>
                <a:ext cx="3354823" cy="89389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𝑢𝑝𝑑𝑎𝑡𝑒</m:t>
                          </m:r>
                        </m:sub>
                      </m:sSub>
                      <m:d>
                        <m:dPr>
                          <m:ctrlPr>
                            <a:rPr lang="en-US" sz="1600" i="1">
                              <a:latin typeface="Cambria Math" panose="02040503050406030204" pitchFamily="18" charset="0"/>
                            </a:rPr>
                          </m:ctrlPr>
                        </m:dPr>
                        <m:e>
                          <m:r>
                            <a:rPr lang="en-US" sz="1600" i="1">
                              <a:latin typeface="Cambria Math" panose="02040503050406030204" pitchFamily="18" charset="0"/>
                            </a:rPr>
                            <m:t>𝜆</m:t>
                          </m:r>
                        </m:e>
                      </m:d>
                      <m:r>
                        <a:rPr lang="en-US" sz="1600" b="0" i="1" smtClean="0">
                          <a:latin typeface="Cambria Math" panose="02040503050406030204" pitchFamily="18" charset="0"/>
                        </a:rPr>
                        <m:t>=</m:t>
                      </m:r>
                      <m:nary>
                        <m:naryPr>
                          <m:ctrlPr>
                            <a:rPr lang="en-US" sz="1600" b="0" i="1" smtClean="0">
                              <a:latin typeface="Cambria Math" panose="02040503050406030204" pitchFamily="18" charset="0"/>
                            </a:rPr>
                          </m:ctrlPr>
                        </m:naryPr>
                        <m:sub>
                          <m:r>
                            <m:rPr>
                              <m:sty m:val="p"/>
                            </m:rPr>
                            <a:rPr lang="en-US" sz="1600" b="0" i="0" smtClean="0">
                              <a:latin typeface="Cambria Math" panose="02040503050406030204" pitchFamily="18" charset="0"/>
                            </a:rPr>
                            <m:t>Ξ</m:t>
                          </m:r>
                        </m:sub>
                        <m:sup>
                          <m:r>
                            <a:rPr lang="en-US" sz="1600" b="0" i="1" smtClean="0">
                              <a:latin typeface="Cambria Math" panose="02040503050406030204" pitchFamily="18" charset="0"/>
                            </a:rPr>
                            <m:t> </m:t>
                          </m:r>
                        </m:sup>
                        <m:e>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𝑢𝑝𝑑𝑎𝑡𝑒</m:t>
                              </m:r>
                            </m:sub>
                          </m:sSub>
                          <m:d>
                            <m:dPr>
                              <m:ctrlPr>
                                <a:rPr lang="en-US" sz="1600" i="1">
                                  <a:latin typeface="Cambria Math" panose="02040503050406030204" pitchFamily="18" charset="0"/>
                                </a:rPr>
                              </m:ctrlPr>
                            </m:dPr>
                            <m:e>
                              <m:r>
                                <a:rPr lang="en-US" sz="1600" i="1">
                                  <a:latin typeface="Cambria Math" panose="02040503050406030204" pitchFamily="18" charset="0"/>
                                </a:rPr>
                                <m:t>𝜆</m:t>
                              </m:r>
                              <m:r>
                                <a:rPr lang="en-US" sz="1600" i="1">
                                  <a:latin typeface="Cambria Math" panose="02040503050406030204" pitchFamily="18" charset="0"/>
                                </a:rPr>
                                <m:t>,</m:t>
                              </m:r>
                              <m:r>
                                <a:rPr lang="en-US" sz="1600" i="1">
                                  <a:latin typeface="Cambria Math" panose="02040503050406030204" pitchFamily="18" charset="0"/>
                                </a:rPr>
                                <m:t>𝜉</m:t>
                              </m:r>
                            </m:e>
                          </m:d>
                          <m:r>
                            <a:rPr lang="en-US" sz="1600" i="1">
                              <a:latin typeface="Cambria Math" panose="02040503050406030204" pitchFamily="18" charset="0"/>
                            </a:rPr>
                            <m:t> </m:t>
                          </m:r>
                          <m:r>
                            <a:rPr lang="en-US" sz="1600" i="1">
                              <a:latin typeface="Cambria Math" panose="02040503050406030204" pitchFamily="18" charset="0"/>
                            </a:rPr>
                            <m:t>𝑑</m:t>
                          </m:r>
                          <m:r>
                            <a:rPr lang="en-US" sz="1600" i="1">
                              <a:latin typeface="Cambria Math" panose="02040503050406030204" pitchFamily="18" charset="0"/>
                            </a:rPr>
                            <m:t>𝜉</m:t>
                          </m:r>
                        </m:e>
                      </m:nary>
                    </m:oMath>
                  </m:oMathPara>
                </a14:m>
                <a:endParaRPr lang="en-US" sz="1600" dirty="0"/>
              </a:p>
            </p:txBody>
          </p:sp>
        </mc:Choice>
        <mc:Fallback xmlns="">
          <p:sp>
            <p:nvSpPr>
              <p:cNvPr id="23" name="Rectangle: Rounded Corners 22">
                <a:extLst>
                  <a:ext uri="{FF2B5EF4-FFF2-40B4-BE49-F238E27FC236}">
                    <a16:creationId xmlns:a16="http://schemas.microsoft.com/office/drawing/2014/main" id="{B1258A20-865B-4A41-A704-8CE13780D71B}"/>
                  </a:ext>
                </a:extLst>
              </p:cNvPr>
              <p:cNvSpPr>
                <a:spLocks noRot="1" noChangeAspect="1" noMove="1" noResize="1" noEditPoints="1" noAdjustHandles="1" noChangeArrowheads="1" noChangeShapeType="1" noTextEdit="1"/>
              </p:cNvSpPr>
              <p:nvPr/>
            </p:nvSpPr>
            <p:spPr>
              <a:xfrm>
                <a:off x="581192" y="2014767"/>
                <a:ext cx="3354823" cy="893896"/>
              </a:xfrm>
              <a:prstGeom prst="roundRect">
                <a:avLst/>
              </a:prstGeom>
              <a:blipFill>
                <a:blip r:embed="rId8"/>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8B4DD1AE-7479-4D9B-90C5-996E7DD698DB}"/>
              </a:ext>
            </a:extLst>
          </p:cNvPr>
          <p:cNvGrpSpPr/>
          <p:nvPr/>
        </p:nvGrpSpPr>
        <p:grpSpPr>
          <a:xfrm>
            <a:off x="8926285" y="2908663"/>
            <a:ext cx="2158269" cy="2812868"/>
            <a:chOff x="8926285" y="2908663"/>
            <a:chExt cx="2158269" cy="2812868"/>
          </a:xfrm>
        </p:grpSpPr>
        <p:sp>
          <p:nvSpPr>
            <p:cNvPr id="32" name="Right Bracket 31">
              <a:extLst>
                <a:ext uri="{FF2B5EF4-FFF2-40B4-BE49-F238E27FC236}">
                  <a16:creationId xmlns:a16="http://schemas.microsoft.com/office/drawing/2014/main" id="{FF2684A6-0AE9-495C-B5C7-7E1BBD3FEEB6}"/>
                </a:ext>
              </a:extLst>
            </p:cNvPr>
            <p:cNvSpPr/>
            <p:nvPr/>
          </p:nvSpPr>
          <p:spPr>
            <a:xfrm>
              <a:off x="8926285" y="2908663"/>
              <a:ext cx="496389" cy="2812868"/>
            </a:xfrm>
            <a:prstGeom prst="rightBracket">
              <a:avLst/>
            </a:prstGeom>
            <a:ln w="28575">
              <a:solidFill>
                <a:srgbClr val="FF0000"/>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FE89EE53-C2B3-4885-A673-3CC9A57A99B0}"/>
                    </a:ext>
                  </a:extLst>
                </p:cNvPr>
                <p:cNvSpPr/>
                <p:nvPr/>
              </p:nvSpPr>
              <p:spPr>
                <a:xfrm>
                  <a:off x="9534429" y="3916391"/>
                  <a:ext cx="1550125" cy="797412"/>
                </a:xfrm>
                <a:prstGeom prst="roundRect">
                  <a:avLst/>
                </a:prstGeom>
                <a:solidFill>
                  <a:schemeClr val="accent1">
                    <a:lumMod val="50000"/>
                    <a:lumOff val="5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Doesn’t depend explicitly on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𝜉</m:t>
                          </m:r>
                        </m:e>
                        <m:sub>
                          <m:r>
                            <a:rPr lang="en-US" sz="1400" b="0" i="1" smtClean="0">
                              <a:latin typeface="Cambria Math" panose="02040503050406030204" pitchFamily="18" charset="0"/>
                            </a:rPr>
                            <m:t>𝑖</m:t>
                          </m:r>
                        </m:sub>
                      </m:sSub>
                    </m:oMath>
                  </a14:m>
                  <a:endParaRPr lang="en-US" sz="1400" dirty="0"/>
                </a:p>
              </p:txBody>
            </p:sp>
          </mc:Choice>
          <mc:Fallback xmlns="">
            <p:sp>
              <p:nvSpPr>
                <p:cNvPr id="34" name="Rectangle: Rounded Corners 33">
                  <a:extLst>
                    <a:ext uri="{FF2B5EF4-FFF2-40B4-BE49-F238E27FC236}">
                      <a16:creationId xmlns:a16="http://schemas.microsoft.com/office/drawing/2014/main" id="{FE89EE53-C2B3-4885-A673-3CC9A57A99B0}"/>
                    </a:ext>
                  </a:extLst>
                </p:cNvPr>
                <p:cNvSpPr>
                  <a:spLocks noRot="1" noChangeAspect="1" noMove="1" noResize="1" noEditPoints="1" noAdjustHandles="1" noChangeArrowheads="1" noChangeShapeType="1" noTextEdit="1"/>
                </p:cNvSpPr>
                <p:nvPr/>
              </p:nvSpPr>
              <p:spPr>
                <a:xfrm>
                  <a:off x="9534429" y="3916391"/>
                  <a:ext cx="1550125" cy="797412"/>
                </a:xfrm>
                <a:prstGeom prst="round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6CFA193-70C6-4C42-ADB4-BFEFB7F778B3}"/>
                  </a:ext>
                </a:extLst>
              </p:cNvPr>
              <p:cNvSpPr/>
              <p:nvPr/>
            </p:nvSpPr>
            <p:spPr>
              <a:xfrm>
                <a:off x="9283337" y="1616061"/>
                <a:ext cx="1801217" cy="797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 Model</a:t>
                </a:r>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36" name="Rectangle 35">
                <a:extLst>
                  <a:ext uri="{FF2B5EF4-FFF2-40B4-BE49-F238E27FC236}">
                    <a16:creationId xmlns:a16="http://schemas.microsoft.com/office/drawing/2014/main" id="{C6CFA193-70C6-4C42-ADB4-BFEFB7F778B3}"/>
                  </a:ext>
                </a:extLst>
              </p:cNvPr>
              <p:cNvSpPr>
                <a:spLocks noRot="1" noChangeAspect="1" noMove="1" noResize="1" noEditPoints="1" noAdjustHandles="1" noChangeArrowheads="1" noChangeShapeType="1" noTextEdit="1"/>
              </p:cNvSpPr>
              <p:nvPr/>
            </p:nvSpPr>
            <p:spPr>
              <a:xfrm>
                <a:off x="9283337" y="1616061"/>
                <a:ext cx="1801217" cy="797412"/>
              </a:xfrm>
              <a:prstGeom prst="rect">
                <a:avLst/>
              </a:prstGeom>
              <a:blipFill>
                <a:blip r:embed="rId10"/>
                <a:stretch>
                  <a:fillRect l="-1003" r="-66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C4E99A1-A25D-4A0E-BEB8-2A9459B349F5}"/>
              </a:ext>
            </a:extLst>
          </p:cNvPr>
          <p:cNvGrpSpPr/>
          <p:nvPr/>
        </p:nvGrpSpPr>
        <p:grpSpPr>
          <a:xfrm>
            <a:off x="7818609" y="1596129"/>
            <a:ext cx="1464728" cy="269785"/>
            <a:chOff x="7818609" y="1596129"/>
            <a:chExt cx="1464728" cy="269785"/>
          </a:xfrm>
        </p:grpSpPr>
        <p:sp>
          <p:nvSpPr>
            <p:cNvPr id="37" name="Oval 36">
              <a:extLst>
                <a:ext uri="{FF2B5EF4-FFF2-40B4-BE49-F238E27FC236}">
                  <a16:creationId xmlns:a16="http://schemas.microsoft.com/office/drawing/2014/main" id="{B1742085-D3F6-4FA7-877B-9DDB65EE6917}"/>
                </a:ext>
              </a:extLst>
            </p:cNvPr>
            <p:cNvSpPr/>
            <p:nvPr/>
          </p:nvSpPr>
          <p:spPr>
            <a:xfrm>
              <a:off x="7818609" y="1596129"/>
              <a:ext cx="294508" cy="269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C629926C-8AEC-4D6D-8846-931E048F3A84}"/>
                </a:ext>
              </a:extLst>
            </p:cNvPr>
            <p:cNvCxnSpPr>
              <a:cxnSpLocks/>
              <a:stCxn id="37" idx="6"/>
            </p:cNvCxnSpPr>
            <p:nvPr/>
          </p:nvCxnSpPr>
          <p:spPr>
            <a:xfrm>
              <a:off x="8113117" y="1731022"/>
              <a:ext cx="1170220" cy="1091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FEDFF4E-B8F2-4CBA-A412-CBC6CF48306A}"/>
              </a:ext>
            </a:extLst>
          </p:cNvPr>
          <p:cNvGrpSpPr/>
          <p:nvPr/>
        </p:nvGrpSpPr>
        <p:grpSpPr>
          <a:xfrm>
            <a:off x="7569429" y="2181636"/>
            <a:ext cx="1713908" cy="331994"/>
            <a:chOff x="7569429" y="2181636"/>
            <a:chExt cx="1713908" cy="331994"/>
          </a:xfrm>
        </p:grpSpPr>
        <p:sp>
          <p:nvSpPr>
            <p:cNvPr id="38" name="Oval 37">
              <a:extLst>
                <a:ext uri="{FF2B5EF4-FFF2-40B4-BE49-F238E27FC236}">
                  <a16:creationId xmlns:a16="http://schemas.microsoft.com/office/drawing/2014/main" id="{C176E89A-8E98-4A59-9C82-A84494ABC560}"/>
                </a:ext>
              </a:extLst>
            </p:cNvPr>
            <p:cNvSpPr/>
            <p:nvPr/>
          </p:nvSpPr>
          <p:spPr>
            <a:xfrm>
              <a:off x="7569429" y="2181636"/>
              <a:ext cx="338026" cy="3319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B4C75169-3FBB-4812-972D-DE2FDE8E2295}"/>
                </a:ext>
              </a:extLst>
            </p:cNvPr>
            <p:cNvCxnSpPr>
              <a:cxnSpLocks/>
              <a:endCxn id="38" idx="6"/>
            </p:cNvCxnSpPr>
            <p:nvPr/>
          </p:nvCxnSpPr>
          <p:spPr>
            <a:xfrm flipH="1">
              <a:off x="7907455" y="2198559"/>
              <a:ext cx="1375882" cy="1490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35E2267-D8D7-493B-A760-D2F77E3FA851}"/>
              </a:ext>
            </a:extLst>
          </p:cNvPr>
          <p:cNvSpPr txBox="1"/>
          <p:nvPr/>
        </p:nvSpPr>
        <p:spPr>
          <a:xfrm>
            <a:off x="9422675" y="2439702"/>
            <a:ext cx="2011679" cy="523220"/>
          </a:xfrm>
          <a:prstGeom prst="rect">
            <a:avLst/>
          </a:prstGeom>
          <a:noFill/>
        </p:spPr>
        <p:txBody>
          <a:bodyPr wrap="square" rtlCol="0">
            <a:spAutoFit/>
          </a:bodyPr>
          <a:lstStyle/>
          <a:p>
            <a:r>
              <a:rPr lang="en-US" sz="1400" dirty="0">
                <a:solidFill>
                  <a:schemeClr val="accent3"/>
                </a:solidFill>
              </a:rPr>
              <a:t>(e.g. large-scale weather</a:t>
            </a:r>
            <a:br>
              <a:rPr lang="en-US" sz="1400" dirty="0">
                <a:solidFill>
                  <a:schemeClr val="accent3"/>
                </a:solidFill>
              </a:rPr>
            </a:br>
            <a:r>
              <a:rPr lang="en-US" sz="1400" dirty="0">
                <a:solidFill>
                  <a:schemeClr val="accent3"/>
                </a:solidFill>
              </a:rPr>
              <a:t>	models…)</a:t>
            </a:r>
          </a:p>
        </p:txBody>
      </p:sp>
      <p:grpSp>
        <p:nvGrpSpPr>
          <p:cNvPr id="14" name="Group 13">
            <a:extLst>
              <a:ext uri="{FF2B5EF4-FFF2-40B4-BE49-F238E27FC236}">
                <a16:creationId xmlns:a16="http://schemas.microsoft.com/office/drawing/2014/main" id="{2280B29B-E9FA-4C28-B22E-454192C110C8}"/>
              </a:ext>
            </a:extLst>
          </p:cNvPr>
          <p:cNvGrpSpPr/>
          <p:nvPr/>
        </p:nvGrpSpPr>
        <p:grpSpPr>
          <a:xfrm>
            <a:off x="3870303" y="2905960"/>
            <a:ext cx="5450438" cy="2698489"/>
            <a:chOff x="3870303" y="2905960"/>
            <a:chExt cx="5450438" cy="2698489"/>
          </a:xfrm>
        </p:grpSpPr>
        <p:grpSp>
          <p:nvGrpSpPr>
            <p:cNvPr id="41" name="Group 40">
              <a:extLst>
                <a:ext uri="{FF2B5EF4-FFF2-40B4-BE49-F238E27FC236}">
                  <a16:creationId xmlns:a16="http://schemas.microsoft.com/office/drawing/2014/main" id="{BD6FFEE1-8CF1-4471-8235-ED798722B422}"/>
                </a:ext>
              </a:extLst>
            </p:cNvPr>
            <p:cNvGrpSpPr/>
            <p:nvPr/>
          </p:nvGrpSpPr>
          <p:grpSpPr>
            <a:xfrm>
              <a:off x="3870303" y="2905960"/>
              <a:ext cx="5450438" cy="2698489"/>
              <a:chOff x="3870303" y="2905960"/>
              <a:chExt cx="5450438" cy="2698489"/>
            </a:xfrm>
          </p:grpSpPr>
          <p:sp>
            <p:nvSpPr>
              <p:cNvPr id="9" name="Rectangle 8">
                <a:extLst>
                  <a:ext uri="{FF2B5EF4-FFF2-40B4-BE49-F238E27FC236}">
                    <a16:creationId xmlns:a16="http://schemas.microsoft.com/office/drawing/2014/main" id="{557393B2-60F2-405C-BACA-642284A8EF3A}"/>
                  </a:ext>
                </a:extLst>
              </p:cNvPr>
              <p:cNvSpPr/>
              <p:nvPr/>
            </p:nvSpPr>
            <p:spPr>
              <a:xfrm>
                <a:off x="3870303" y="3984903"/>
                <a:ext cx="5450438" cy="16195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9800E67-0D69-45AF-A81D-6AE7E413A235}"/>
                  </a:ext>
                </a:extLst>
              </p:cNvPr>
              <p:cNvCxnSpPr>
                <a:cxnSpLocks/>
              </p:cNvCxnSpPr>
              <p:nvPr/>
            </p:nvCxnSpPr>
            <p:spPr>
              <a:xfrm flipV="1">
                <a:off x="3870303" y="2905960"/>
                <a:ext cx="1767274" cy="1064646"/>
              </a:xfrm>
              <a:prstGeom prst="line">
                <a:avLst/>
              </a:prstGeom>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grpSp>
        <p:pic>
          <p:nvPicPr>
            <p:cNvPr id="39" name="Content Placeholder 10" descr="Text&#10;&#10;Description automatically generated">
              <a:extLst>
                <a:ext uri="{FF2B5EF4-FFF2-40B4-BE49-F238E27FC236}">
                  <a16:creationId xmlns:a16="http://schemas.microsoft.com/office/drawing/2014/main" id="{6720BA45-FE10-4240-9BCD-C0C3CD37371E}"/>
                </a:ext>
              </a:extLst>
            </p:cNvPr>
            <p:cNvPicPr>
              <a:picLocks noChangeAspect="1"/>
            </p:cNvPicPr>
            <p:nvPr/>
          </p:nvPicPr>
          <p:blipFill rotWithShape="1">
            <a:blip r:embed="rId7"/>
            <a:srcRect l="4162" t="38208" r="21539" b="39298"/>
            <a:stretch/>
          </p:blipFill>
          <p:spPr>
            <a:xfrm>
              <a:off x="4094220" y="4105572"/>
              <a:ext cx="5002603" cy="1378207"/>
            </a:xfrm>
            <a:prstGeom prst="rect">
              <a:avLst/>
            </a:prstGeom>
          </p:spPr>
        </p:pic>
      </p:grpSp>
    </p:spTree>
    <p:custDataLst>
      <p:tags r:id="rId1"/>
    </p:custDataLst>
    <p:extLst>
      <p:ext uri="{BB962C8B-B14F-4D97-AF65-F5344CB8AC3E}">
        <p14:creationId xmlns:p14="http://schemas.microsoft.com/office/powerpoint/2010/main" val="256208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3539"/>
    </mc:Choice>
    <mc:Fallback xmlns="">
      <p:transition spd="slow" advTm="153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C50E-4A10-41A6-AAEF-EC44A104554D}"/>
              </a:ext>
            </a:extLst>
          </p:cNvPr>
          <p:cNvSpPr>
            <a:spLocks noGrp="1"/>
          </p:cNvSpPr>
          <p:nvPr>
            <p:ph type="title"/>
          </p:nvPr>
        </p:nvSpPr>
        <p:spPr/>
        <p:txBody>
          <a:bodyPr/>
          <a:lstStyle/>
          <a:p>
            <a:r>
              <a:rPr lang="en-US" dirty="0"/>
              <a:t>Wobbly-plate example revisited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105C64F-8C46-4064-AD1B-878E3B16CF32}"/>
                  </a:ext>
                </a:extLst>
              </p:cNvPr>
              <p:cNvSpPr>
                <a:spLocks noGrp="1"/>
              </p:cNvSpPr>
              <p:nvPr>
                <p:ph sz="half" idx="1"/>
              </p:nvPr>
            </p:nvSpPr>
            <p:spPr/>
            <p:txBody>
              <a:bodyPr>
                <a:normAutofit/>
              </a:bodyPr>
              <a:lstStyle/>
              <a:p>
                <a:r>
                  <a:rPr lang="en-US" dirty="0"/>
                  <a:t>Deterministic Model: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𝜆</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oMath>
                </a14:m>
                <a:endParaRPr lang="en-US" dirty="0"/>
              </a:p>
              <a:p>
                <a:endParaRPr lang="en-US" dirty="0"/>
              </a:p>
              <a:p>
                <a:r>
                  <a:rPr lang="en-US" dirty="0"/>
                  <a:t>Potential Explicit Noise Models:</a:t>
                </a:r>
              </a:p>
              <a:p>
                <a:pPr lvl="1"/>
                <a:r>
                  <a:rPr lang="en-US" dirty="0"/>
                  <a:t>Additive Noise Model: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𝜆</m:t>
                        </m:r>
                        <m:r>
                          <a:rPr lang="en-US" b="0" i="1" dirty="0" smtClean="0">
                            <a:latin typeface="Cambria Math" panose="02040503050406030204" pitchFamily="18" charset="0"/>
                          </a:rPr>
                          <m:t>,</m:t>
                        </m:r>
                        <m:r>
                          <a:rPr lang="en-US" b="0" i="1" dirty="0" smtClean="0">
                            <a:latin typeface="Cambria Math" panose="02040503050406030204" pitchFamily="18" charset="0"/>
                          </a:rPr>
                          <m:t>𝜉</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𝜆</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𝜉</m:t>
                    </m:r>
                  </m:oMath>
                </a14:m>
                <a:endParaRPr lang="en-US" dirty="0"/>
              </a:p>
              <a:p>
                <a:pPr lvl="1"/>
                <a:r>
                  <a:rPr lang="en-US" dirty="0"/>
                  <a:t>Location Noise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𝑄</m:t>
                        </m:r>
                      </m:e>
                    </m:acc>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m:t>
                        </m:r>
                        <m:r>
                          <a:rPr lang="en-US" i="1" dirty="0">
                            <a:latin typeface="Cambria Math" panose="02040503050406030204" pitchFamily="18" charset="0"/>
                          </a:rPr>
                          <m:t>𝜉</m:t>
                        </m:r>
                      </m:e>
                    </m:d>
                    <m:r>
                      <a:rPr lang="en-US" i="1" dirty="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𝜉</m:t>
                        </m:r>
                      </m:e>
                    </m:d>
                    <m:r>
                      <a:rPr lang="en-US" b="0" i="1" dirty="0" smtClean="0">
                        <a:latin typeface="Cambria Math" panose="02040503050406030204" pitchFamily="18" charset="0"/>
                      </a:rPr>
                      <m:t>𝜆</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oMath>
                </a14:m>
                <a:endParaRPr lang="en-US" dirty="0"/>
              </a:p>
              <a:p>
                <a:pPr lvl="1"/>
                <a:endParaRPr lang="en-US" dirty="0"/>
              </a:p>
              <a:p>
                <a:r>
                  <a:rPr lang="en-US" dirty="0"/>
                  <a:t>Implicitly Modeled w/ Sample: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sub>
                            <m:r>
                              <a:rPr lang="en-US" b="0" i="1" smtClean="0">
                                <a:latin typeface="Cambria Math" panose="02040503050406030204" pitchFamily="18" charset="0"/>
                              </a:rPr>
                              <m:t>𝑚</m:t>
                            </m:r>
                          </m:sub>
                        </m:sSub>
                      </m:e>
                    </m:d>
                  </m:oMath>
                </a14:m>
                <a:endParaRPr lang="en-US" dirty="0"/>
              </a:p>
            </p:txBody>
          </p:sp>
        </mc:Choice>
        <mc:Fallback xmlns="">
          <p:sp>
            <p:nvSpPr>
              <p:cNvPr id="7" name="Content Placeholder 6">
                <a:extLst>
                  <a:ext uri="{FF2B5EF4-FFF2-40B4-BE49-F238E27FC236}">
                    <a16:creationId xmlns:a16="http://schemas.microsoft.com/office/drawing/2014/main" id="{2105C64F-8C46-4064-AD1B-878E3B16CF32}"/>
                  </a:ext>
                </a:extLst>
              </p:cNvPr>
              <p:cNvSpPr>
                <a:spLocks noGrp="1" noRot="1" noChangeAspect="1" noMove="1" noResize="1" noEditPoints="1" noAdjustHandles="1" noChangeArrowheads="1" noChangeShapeType="1" noTextEdit="1"/>
              </p:cNvSpPr>
              <p:nvPr>
                <p:ph sz="half" idx="1"/>
              </p:nvPr>
            </p:nvSpPr>
            <p:spPr>
              <a:blipFill>
                <a:blip r:embed="rId6"/>
                <a:stretch>
                  <a:fillRect l="-449"/>
                </a:stretch>
              </a:blipFill>
            </p:spPr>
            <p:txBody>
              <a:bodyPr/>
              <a:lstStyle/>
              <a:p>
                <a:r>
                  <a:rPr lang="en-US">
                    <a:noFill/>
                  </a:rPr>
                  <a:t> </a:t>
                </a:r>
              </a:p>
            </p:txBody>
          </p:sp>
        </mc:Fallback>
      </mc:AlternateContent>
      <p:pic>
        <p:nvPicPr>
          <p:cNvPr id="12" name="Content Placeholder 11" descr="Chart&#10;&#10;Description automatically generated">
            <a:extLst>
              <a:ext uri="{FF2B5EF4-FFF2-40B4-BE49-F238E27FC236}">
                <a16:creationId xmlns:a16="http://schemas.microsoft.com/office/drawing/2014/main" id="{7C345131-C139-4198-BE99-9E91B9BA2C46}"/>
              </a:ext>
            </a:extLst>
          </p:cNvPr>
          <p:cNvPicPr>
            <a:picLocks noGrp="1" noChangeAspect="1"/>
          </p:cNvPicPr>
          <p:nvPr>
            <p:ph sz="half" idx="2"/>
          </p:nvPr>
        </p:nvPicPr>
        <p:blipFill>
          <a:blip r:embed="rId7"/>
          <a:stretch>
            <a:fillRect/>
          </a:stretch>
        </p:blipFill>
        <p:spPr>
          <a:xfrm>
            <a:off x="7087300" y="2502404"/>
            <a:ext cx="3882099" cy="3084244"/>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4" name="Date Placeholder 3">
            <a:extLst>
              <a:ext uri="{FF2B5EF4-FFF2-40B4-BE49-F238E27FC236}">
                <a16:creationId xmlns:a16="http://schemas.microsoft.com/office/drawing/2014/main" id="{8430485B-F341-452A-A29E-CF77775BB1EE}"/>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039EB10E-5A06-407D-A396-33EEF94B36C4}"/>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959ABC5A-D7F1-4C76-A9A4-7B217EE49F4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grpSp>
        <p:nvGrpSpPr>
          <p:cNvPr id="19" name="Group 18">
            <a:extLst>
              <a:ext uri="{FF2B5EF4-FFF2-40B4-BE49-F238E27FC236}">
                <a16:creationId xmlns:a16="http://schemas.microsoft.com/office/drawing/2014/main" id="{2F53CACB-552E-4370-B9BE-58429C3357C9}"/>
              </a:ext>
            </a:extLst>
          </p:cNvPr>
          <p:cNvGrpSpPr/>
          <p:nvPr/>
        </p:nvGrpSpPr>
        <p:grpSpPr>
          <a:xfrm>
            <a:off x="7846423" y="4380412"/>
            <a:ext cx="1713149" cy="627016"/>
            <a:chOff x="7846423" y="4380412"/>
            <a:chExt cx="1713149" cy="627016"/>
          </a:xfrm>
        </p:grpSpPr>
        <p:cxnSp>
          <p:nvCxnSpPr>
            <p:cNvPr id="8" name="Straight Arrow Connector 7">
              <a:extLst>
                <a:ext uri="{FF2B5EF4-FFF2-40B4-BE49-F238E27FC236}">
                  <a16:creationId xmlns:a16="http://schemas.microsoft.com/office/drawing/2014/main" id="{CA008AD8-1B47-40F3-850B-586CEEE5748E}"/>
                </a:ext>
              </a:extLst>
            </p:cNvPr>
            <p:cNvCxnSpPr/>
            <p:nvPr/>
          </p:nvCxnSpPr>
          <p:spPr>
            <a:xfrm flipV="1">
              <a:off x="9028349" y="4833257"/>
              <a:ext cx="531223" cy="174171"/>
            </a:xfrm>
            <a:prstGeom prst="straightConnector1">
              <a:avLst/>
            </a:prstGeom>
            <a:ln w="38100">
              <a:headEnd type="triangle"/>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979644-2E8C-4361-8BF0-4FDDCC84361B}"/>
                </a:ext>
              </a:extLst>
            </p:cNvPr>
            <p:cNvCxnSpPr>
              <a:cxnSpLocks/>
            </p:cNvCxnSpPr>
            <p:nvPr/>
          </p:nvCxnSpPr>
          <p:spPr>
            <a:xfrm>
              <a:off x="7846423" y="4380412"/>
              <a:ext cx="348343" cy="287382"/>
            </a:xfrm>
            <a:prstGeom prst="straightConnector1">
              <a:avLst/>
            </a:prstGeom>
            <a:ln w="38100">
              <a:headEnd type="triangle"/>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81F7F85-F2A0-4BA2-BB70-C20990560884}"/>
              </a:ext>
            </a:extLst>
          </p:cNvPr>
          <p:cNvGrpSpPr/>
          <p:nvPr/>
        </p:nvGrpSpPr>
        <p:grpSpPr>
          <a:xfrm>
            <a:off x="8194766" y="3187337"/>
            <a:ext cx="1114172" cy="798685"/>
            <a:chOff x="8194766" y="4295188"/>
            <a:chExt cx="1114172" cy="798685"/>
          </a:xfrm>
        </p:grpSpPr>
        <p:cxnSp>
          <p:nvCxnSpPr>
            <p:cNvPr id="21" name="Straight Arrow Connector 20">
              <a:extLst>
                <a:ext uri="{FF2B5EF4-FFF2-40B4-BE49-F238E27FC236}">
                  <a16:creationId xmlns:a16="http://schemas.microsoft.com/office/drawing/2014/main" id="{A84734C5-0EC7-48BE-9AF8-71292CD66D16}"/>
                </a:ext>
              </a:extLst>
            </p:cNvPr>
            <p:cNvCxnSpPr>
              <a:cxnSpLocks/>
            </p:cNvCxnSpPr>
            <p:nvPr/>
          </p:nvCxnSpPr>
          <p:spPr>
            <a:xfrm flipV="1">
              <a:off x="9308938" y="4703849"/>
              <a:ext cx="0" cy="390024"/>
            </a:xfrm>
            <a:prstGeom prst="straightConnector1">
              <a:avLst/>
            </a:prstGeom>
            <a:ln w="38100">
              <a:headEnd type="triangle"/>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74BAA-5EFE-4D93-8F46-9E4B5F44DF29}"/>
                </a:ext>
              </a:extLst>
            </p:cNvPr>
            <p:cNvCxnSpPr>
              <a:cxnSpLocks/>
            </p:cNvCxnSpPr>
            <p:nvPr/>
          </p:nvCxnSpPr>
          <p:spPr>
            <a:xfrm>
              <a:off x="8194766" y="4295188"/>
              <a:ext cx="0" cy="408661"/>
            </a:xfrm>
            <a:prstGeom prst="straightConnector1">
              <a:avLst/>
            </a:prstGeom>
            <a:ln w="38100">
              <a:headEnd type="triangle"/>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26" name="Rectangle: Rounded Corners 25">
            <a:extLst>
              <a:ext uri="{FF2B5EF4-FFF2-40B4-BE49-F238E27FC236}">
                <a16:creationId xmlns:a16="http://schemas.microsoft.com/office/drawing/2014/main" id="{DD3C95AF-5FF6-48F1-87AF-48299C479F47}"/>
              </a:ext>
            </a:extLst>
          </p:cNvPr>
          <p:cNvSpPr/>
          <p:nvPr/>
        </p:nvSpPr>
        <p:spPr>
          <a:xfrm>
            <a:off x="858341" y="4237283"/>
            <a:ext cx="4985109" cy="430512"/>
          </a:xfrm>
          <a:prstGeom prst="roundRect">
            <a:avLst/>
          </a:prstGeom>
          <a:noFill/>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B66A474-CD2A-4874-A9C2-833C57530C3D}"/>
              </a:ext>
            </a:extLst>
          </p:cNvPr>
          <p:cNvSpPr/>
          <p:nvPr/>
        </p:nvSpPr>
        <p:spPr>
          <a:xfrm>
            <a:off x="858341" y="3839446"/>
            <a:ext cx="4985109" cy="430512"/>
          </a:xfrm>
          <a:prstGeom prst="roundRect">
            <a:avLst/>
          </a:prstGeom>
          <a:no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84F5330-A464-4109-A9B2-A757037814D6}"/>
              </a:ext>
            </a:extLst>
          </p:cNvPr>
          <p:cNvSpPr/>
          <p:nvPr/>
        </p:nvSpPr>
        <p:spPr>
          <a:xfrm>
            <a:off x="858340" y="5007428"/>
            <a:ext cx="5145243" cy="430512"/>
          </a:xfrm>
          <a:prstGeom prst="roundRect">
            <a:avLst/>
          </a:prstGeom>
          <a:noFill/>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24772978"/>
      </p:ext>
    </p:extLst>
  </p:cSld>
  <p:clrMapOvr>
    <a:masterClrMapping/>
  </p:clrMapOvr>
  <mc:AlternateContent xmlns:mc="http://schemas.openxmlformats.org/markup-compatibility/2006" xmlns:p14="http://schemas.microsoft.com/office/powerpoint/2010/main">
    <mc:Choice Requires="p14">
      <p:transition spd="slow" p14:dur="2000" advTm="36787"/>
    </mc:Choice>
    <mc:Fallback xmlns="">
      <p:transition spd="slow" advTm="36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xit" presetSubtype="0" fill="hold" grpId="1" nodeType="with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xit" presetSubtype="0" fill="hold" nodeType="with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3008D7-FD33-413E-BB0C-00E80F12B63F}"/>
              </a:ext>
            </a:extLst>
          </p:cNvPr>
          <p:cNvSpPr>
            <a:spLocks noGrp="1"/>
          </p:cNvSpPr>
          <p:nvPr>
            <p:ph type="title"/>
          </p:nvPr>
        </p:nvSpPr>
        <p:spPr/>
        <p:txBody>
          <a:bodyPr/>
          <a:lstStyle/>
          <a:p>
            <a:r>
              <a:rPr lang="en-US"/>
              <a:t>Target distribution: Simulated data</a:t>
            </a:r>
            <a:endParaRPr lang="en-US" dirty="0"/>
          </a:p>
        </p:txBody>
      </p:sp>
      <p:sp>
        <p:nvSpPr>
          <p:cNvPr id="9" name="Content Placeholder 8">
            <a:extLst>
              <a:ext uri="{FF2B5EF4-FFF2-40B4-BE49-F238E27FC236}">
                <a16:creationId xmlns:a16="http://schemas.microsoft.com/office/drawing/2014/main" id="{3B0169EE-729F-4875-88AD-1DB9E33AAAF4}"/>
              </a:ext>
            </a:extLst>
          </p:cNvPr>
          <p:cNvSpPr>
            <a:spLocks noGrp="1"/>
          </p:cNvSpPr>
          <p:nvPr>
            <p:ph idx="1"/>
          </p:nvPr>
        </p:nvSpPr>
        <p:spPr>
          <a:xfrm>
            <a:off x="581192" y="2180497"/>
            <a:ext cx="11029615" cy="658498"/>
          </a:xfrm>
        </p:spPr>
        <p:txBody>
          <a:bodyPr/>
          <a:lstStyle/>
          <a:p>
            <a:r>
              <a:rPr lang="en-US" dirty="0"/>
              <a:t>Data generated from a system subject to location noise</a:t>
            </a:r>
          </a:p>
        </p:txBody>
      </p:sp>
      <p:sp>
        <p:nvSpPr>
          <p:cNvPr id="5" name="Date Placeholder 4">
            <a:extLst>
              <a:ext uri="{FF2B5EF4-FFF2-40B4-BE49-F238E27FC236}">
                <a16:creationId xmlns:a16="http://schemas.microsoft.com/office/drawing/2014/main" id="{1B0F4E71-3EC0-4319-9FA1-51F8FA52A581}"/>
              </a:ext>
            </a:extLst>
          </p:cNvPr>
          <p:cNvSpPr>
            <a:spLocks noGrp="1"/>
          </p:cNvSpPr>
          <p:nvPr>
            <p:ph type="dt" sz="half" idx="10"/>
          </p:nvPr>
        </p:nvSpPr>
        <p:spPr/>
        <p:txBody>
          <a:bodyPr/>
          <a:lstStyle/>
          <a:p>
            <a:r>
              <a:rPr lang="en-US"/>
              <a:t>7/14/2021</a:t>
            </a:r>
            <a:endParaRPr lang="en-US" dirty="0"/>
          </a:p>
        </p:txBody>
      </p:sp>
      <p:sp>
        <p:nvSpPr>
          <p:cNvPr id="6" name="Footer Placeholder 5">
            <a:extLst>
              <a:ext uri="{FF2B5EF4-FFF2-40B4-BE49-F238E27FC236}">
                <a16:creationId xmlns:a16="http://schemas.microsoft.com/office/drawing/2014/main" id="{2A4F624A-40CB-4E4D-9DC7-957B0444C2E4}"/>
              </a:ext>
            </a:extLst>
          </p:cNvPr>
          <p:cNvSpPr>
            <a:spLocks noGrp="1"/>
          </p:cNvSpPr>
          <p:nvPr>
            <p:ph type="ftr" sz="quarter" idx="11"/>
          </p:nvPr>
        </p:nvSpPr>
        <p:spPr/>
        <p:txBody>
          <a:bodyPr/>
          <a:lstStyle/>
          <a:p>
            <a:r>
              <a:rPr lang="en-US"/>
              <a:t>Dissertation Defense</a:t>
            </a:r>
            <a:endParaRPr lang="en-US" dirty="0"/>
          </a:p>
        </p:txBody>
      </p:sp>
      <p:sp>
        <p:nvSpPr>
          <p:cNvPr id="7" name="Slide Number Placeholder 6">
            <a:extLst>
              <a:ext uri="{FF2B5EF4-FFF2-40B4-BE49-F238E27FC236}">
                <a16:creationId xmlns:a16="http://schemas.microsoft.com/office/drawing/2014/main" id="{0CFB85E8-0EA8-4E3D-A3A9-A8E9B04770F3}"/>
              </a:ext>
            </a:extLst>
          </p:cNvPr>
          <p:cNvSpPr>
            <a:spLocks noGrp="1"/>
          </p:cNvSpPr>
          <p:nvPr>
            <p:ph type="sldNum" sz="quarter" idx="12"/>
          </p:nvPr>
        </p:nvSpPr>
        <p:spPr/>
        <p:txBody>
          <a:bodyPr/>
          <a:lstStyle/>
          <a:p>
            <a:fld id="{D57F1E4F-1CFF-5643-939E-217C01CDF565}" type="slidenum">
              <a:rPr lang="en-US" smtClean="0"/>
              <a:pPr/>
              <a:t>28</a:t>
            </a:fld>
            <a:endParaRPr lang="en-US" dirty="0"/>
          </a:p>
        </p:txBody>
      </p:sp>
      <p:grpSp>
        <p:nvGrpSpPr>
          <p:cNvPr id="19" name="Group 18">
            <a:extLst>
              <a:ext uri="{FF2B5EF4-FFF2-40B4-BE49-F238E27FC236}">
                <a16:creationId xmlns:a16="http://schemas.microsoft.com/office/drawing/2014/main" id="{152C856E-C5E6-42A9-B9C3-B7BC24BF7AB5}"/>
              </a:ext>
            </a:extLst>
          </p:cNvPr>
          <p:cNvGrpSpPr/>
          <p:nvPr/>
        </p:nvGrpSpPr>
        <p:grpSpPr>
          <a:xfrm>
            <a:off x="855984" y="3188750"/>
            <a:ext cx="6737768" cy="2323775"/>
            <a:chOff x="855984" y="3188750"/>
            <a:chExt cx="6737768" cy="2323775"/>
          </a:xfrm>
        </p:grpSpPr>
        <p:pic>
          <p:nvPicPr>
            <p:cNvPr id="11" name="Picture 10" descr="Graphical user interface&#10;&#10;Description automatically generated with medium confidence">
              <a:extLst>
                <a:ext uri="{FF2B5EF4-FFF2-40B4-BE49-F238E27FC236}">
                  <a16:creationId xmlns:a16="http://schemas.microsoft.com/office/drawing/2014/main" id="{E8852049-3A0A-43FD-B13E-4AD4364ABD2F}"/>
                </a:ext>
              </a:extLst>
            </p:cNvPr>
            <p:cNvPicPr>
              <a:picLocks noChangeAspect="1"/>
            </p:cNvPicPr>
            <p:nvPr/>
          </p:nvPicPr>
          <p:blipFill>
            <a:blip r:embed="rId4"/>
            <a:stretch>
              <a:fillRect/>
            </a:stretch>
          </p:blipFill>
          <p:spPr>
            <a:xfrm>
              <a:off x="855984" y="3188750"/>
              <a:ext cx="3183254" cy="2322274"/>
            </a:xfrm>
            <a:prstGeom prst="rect">
              <a:avLst/>
            </a:prstGeom>
            <a:ln>
              <a:solidFill>
                <a:schemeClr val="tx1"/>
              </a:solidFill>
            </a:ln>
          </p:spPr>
        </p:pic>
        <p:pic>
          <p:nvPicPr>
            <p:cNvPr id="13" name="Picture 12" descr="Chart, scatter chart&#10;&#10;Description automatically generated">
              <a:extLst>
                <a:ext uri="{FF2B5EF4-FFF2-40B4-BE49-F238E27FC236}">
                  <a16:creationId xmlns:a16="http://schemas.microsoft.com/office/drawing/2014/main" id="{FE6CB198-776F-4347-8956-AA069704D0D8}"/>
                </a:ext>
              </a:extLst>
            </p:cNvPr>
            <p:cNvPicPr>
              <a:picLocks noChangeAspect="1"/>
            </p:cNvPicPr>
            <p:nvPr/>
          </p:nvPicPr>
          <p:blipFill>
            <a:blip r:embed="rId5"/>
            <a:stretch>
              <a:fillRect/>
            </a:stretch>
          </p:blipFill>
          <p:spPr>
            <a:xfrm>
              <a:off x="4176436" y="3188750"/>
              <a:ext cx="3417316" cy="2323775"/>
            </a:xfrm>
            <a:prstGeom prst="rect">
              <a:avLst/>
            </a:prstGeom>
            <a:ln>
              <a:solidFill>
                <a:schemeClr val="tx1"/>
              </a:solidFill>
            </a:ln>
          </p:spPr>
        </p:pic>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4193B4-30AE-42AA-9E7E-C7A3B03581AE}"/>
                  </a:ext>
                </a:extLst>
              </p:cNvPr>
              <p:cNvSpPr txBox="1"/>
              <p:nvPr/>
            </p:nvSpPr>
            <p:spPr>
              <a:xfrm>
                <a:off x="2324814" y="2819419"/>
                <a:ext cx="388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oMath>
                  </m:oMathPara>
                </a14:m>
                <a:endParaRPr lang="en-US" dirty="0"/>
              </a:p>
            </p:txBody>
          </p:sp>
        </mc:Choice>
        <mc:Fallback xmlns="">
          <p:sp>
            <p:nvSpPr>
              <p:cNvPr id="17" name="TextBox 16">
                <a:extLst>
                  <a:ext uri="{FF2B5EF4-FFF2-40B4-BE49-F238E27FC236}">
                    <a16:creationId xmlns:a16="http://schemas.microsoft.com/office/drawing/2014/main" id="{CF4193B4-30AE-42AA-9E7E-C7A3B03581AE}"/>
                  </a:ext>
                </a:extLst>
              </p:cNvPr>
              <p:cNvSpPr txBox="1">
                <a:spLocks noRot="1" noChangeAspect="1" noMove="1" noResize="1" noEditPoints="1" noAdjustHandles="1" noChangeArrowheads="1" noChangeShapeType="1" noTextEdit="1"/>
              </p:cNvSpPr>
              <p:nvPr/>
            </p:nvSpPr>
            <p:spPr>
              <a:xfrm>
                <a:off x="2324814" y="2819419"/>
                <a:ext cx="38824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FBF07DC-B807-4BE9-8240-5E629E652902}"/>
                  </a:ext>
                </a:extLst>
              </p:cNvPr>
              <p:cNvSpPr txBox="1"/>
              <p:nvPr/>
            </p:nvSpPr>
            <p:spPr>
              <a:xfrm>
                <a:off x="5715767" y="2819419"/>
                <a:ext cx="380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Ξ</m:t>
                      </m:r>
                    </m:oMath>
                  </m:oMathPara>
                </a14:m>
                <a:endParaRPr lang="en-US" dirty="0"/>
              </a:p>
            </p:txBody>
          </p:sp>
        </mc:Choice>
        <mc:Fallback xmlns="">
          <p:sp>
            <p:nvSpPr>
              <p:cNvPr id="29" name="TextBox 28">
                <a:extLst>
                  <a:ext uri="{FF2B5EF4-FFF2-40B4-BE49-F238E27FC236}">
                    <a16:creationId xmlns:a16="http://schemas.microsoft.com/office/drawing/2014/main" id="{6FBF07DC-B807-4BE9-8240-5E629E652902}"/>
                  </a:ext>
                </a:extLst>
              </p:cNvPr>
              <p:cNvSpPr txBox="1">
                <a:spLocks noRot="1" noChangeAspect="1" noMove="1" noResize="1" noEditPoints="1" noAdjustHandles="1" noChangeArrowheads="1" noChangeShapeType="1" noTextEdit="1"/>
              </p:cNvSpPr>
              <p:nvPr/>
            </p:nvSpPr>
            <p:spPr>
              <a:xfrm>
                <a:off x="5715767" y="2819419"/>
                <a:ext cx="3802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2BF6B44-7136-4F3C-84AB-9BCCA3C63812}"/>
                  </a:ext>
                </a:extLst>
              </p:cNvPr>
              <p:cNvSpPr txBox="1"/>
              <p:nvPr/>
            </p:nvSpPr>
            <p:spPr>
              <a:xfrm>
                <a:off x="9264229" y="2817918"/>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31" name="TextBox 30">
                <a:extLst>
                  <a:ext uri="{FF2B5EF4-FFF2-40B4-BE49-F238E27FC236}">
                    <a16:creationId xmlns:a16="http://schemas.microsoft.com/office/drawing/2014/main" id="{E2BF6B44-7136-4F3C-84AB-9BCCA3C63812}"/>
                  </a:ext>
                </a:extLst>
              </p:cNvPr>
              <p:cNvSpPr txBox="1">
                <a:spLocks noRot="1" noChangeAspect="1" noMove="1" noResize="1" noEditPoints="1" noAdjustHandles="1" noChangeArrowheads="1" noChangeShapeType="1" noTextEdit="1"/>
              </p:cNvSpPr>
              <p:nvPr/>
            </p:nvSpPr>
            <p:spPr>
              <a:xfrm>
                <a:off x="9264229" y="2817918"/>
                <a:ext cx="415819" cy="369332"/>
              </a:xfrm>
              <a:prstGeom prst="rect">
                <a:avLst/>
              </a:prstGeom>
              <a:blipFill>
                <a:blip r:embed="rId9"/>
                <a:stretch>
                  <a:fillRect/>
                </a:stretch>
              </a:blipFill>
            </p:spPr>
            <p:txBody>
              <a:bodyPr/>
              <a:lstStyle/>
              <a:p>
                <a:r>
                  <a:rPr lang="en-US">
                    <a:noFill/>
                  </a:rPr>
                  <a:t> </a:t>
                </a:r>
              </a:p>
            </p:txBody>
          </p:sp>
        </mc:Fallback>
      </mc:AlternateContent>
      <p:pic>
        <p:nvPicPr>
          <p:cNvPr id="23" name="Picture 22" descr="Chart&#10;&#10;Description automatically generated">
            <a:extLst>
              <a:ext uri="{FF2B5EF4-FFF2-40B4-BE49-F238E27FC236}">
                <a16:creationId xmlns:a16="http://schemas.microsoft.com/office/drawing/2014/main" id="{093AECDC-9ED0-4D0E-9D53-A89E5B27A9D4}"/>
              </a:ext>
            </a:extLst>
          </p:cNvPr>
          <p:cNvPicPr>
            <a:picLocks noChangeAspect="1"/>
          </p:cNvPicPr>
          <p:nvPr/>
        </p:nvPicPr>
        <p:blipFill>
          <a:blip r:embed="rId10"/>
          <a:stretch>
            <a:fillRect/>
          </a:stretch>
        </p:blipFill>
        <p:spPr>
          <a:xfrm>
            <a:off x="7945533" y="3182386"/>
            <a:ext cx="3181675" cy="2322576"/>
          </a:xfrm>
          <a:prstGeom prst="rect">
            <a:avLst/>
          </a:prstGeom>
          <a:ln>
            <a:solidFill>
              <a:schemeClr val="tx1"/>
            </a:solidFill>
          </a:ln>
        </p:spPr>
      </p:pic>
      <p:sp>
        <p:nvSpPr>
          <p:cNvPr id="18" name="Oval 17">
            <a:extLst>
              <a:ext uri="{FF2B5EF4-FFF2-40B4-BE49-F238E27FC236}">
                <a16:creationId xmlns:a16="http://schemas.microsoft.com/office/drawing/2014/main" id="{91BD63C3-06E8-4C95-B5BC-0D4B395986C4}"/>
              </a:ext>
            </a:extLst>
          </p:cNvPr>
          <p:cNvSpPr/>
          <p:nvPr/>
        </p:nvSpPr>
        <p:spPr>
          <a:xfrm>
            <a:off x="7765449" y="2557146"/>
            <a:ext cx="3541845" cy="3442065"/>
          </a:xfrm>
          <a:prstGeom prst="ellipse">
            <a:avLst/>
          </a:prstGeom>
          <a:no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14446779"/>
      </p:ext>
    </p:extLst>
  </p:cSld>
  <p:clrMapOvr>
    <a:masterClrMapping/>
  </p:clrMapOvr>
  <mc:AlternateContent xmlns:mc="http://schemas.openxmlformats.org/markup-compatibility/2006" xmlns:p14="http://schemas.microsoft.com/office/powerpoint/2010/main">
    <mc:Choice Requires="p14">
      <p:transition spd="slow" p14:dur="2000" advTm="81230"/>
    </mc:Choice>
    <mc:Fallback xmlns="">
      <p:transition spd="slow" advTm="812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9" presetClass="emph" presetSubtype="0" nodeType="withEffect">
                                  <p:stCondLst>
                                    <p:cond delay="0"/>
                                  </p:stCondLst>
                                  <p:childTnLst>
                                    <p:set>
                                      <p:cBhvr>
                                        <p:cTn id="9" dur="indefinite"/>
                                        <p:tgtEl>
                                          <p:spTgt spid="19"/>
                                        </p:tgtEl>
                                        <p:attrNameLst>
                                          <p:attrName>style.opacity</p:attrName>
                                        </p:attrNameLst>
                                      </p:cBhvr>
                                      <p:to>
                                        <p:strVal val="0.25"/>
                                      </p:to>
                                    </p:set>
                                    <p:animEffect filter="image" prLst="opacity: 0.25">
                                      <p:cBhvr rctx="IE">
                                        <p:cTn id="10"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3008D7-FD33-413E-BB0C-00E80F12B63F}"/>
              </a:ext>
            </a:extLst>
          </p:cNvPr>
          <p:cNvSpPr>
            <a:spLocks noGrp="1"/>
          </p:cNvSpPr>
          <p:nvPr>
            <p:ph type="title"/>
          </p:nvPr>
        </p:nvSpPr>
        <p:spPr/>
        <p:txBody>
          <a:bodyPr/>
          <a:lstStyle/>
          <a:p>
            <a:r>
              <a:rPr lang="en-US" dirty="0"/>
              <a:t>Data-consistent solution</a:t>
            </a:r>
          </a:p>
        </p:txBody>
      </p:sp>
      <p:sp>
        <p:nvSpPr>
          <p:cNvPr id="9" name="Content Placeholder 8">
            <a:extLst>
              <a:ext uri="{FF2B5EF4-FFF2-40B4-BE49-F238E27FC236}">
                <a16:creationId xmlns:a16="http://schemas.microsoft.com/office/drawing/2014/main" id="{3B0169EE-729F-4875-88AD-1DB9E33AAAF4}"/>
              </a:ext>
            </a:extLst>
          </p:cNvPr>
          <p:cNvSpPr>
            <a:spLocks noGrp="1"/>
          </p:cNvSpPr>
          <p:nvPr>
            <p:ph idx="1"/>
          </p:nvPr>
        </p:nvSpPr>
        <p:spPr>
          <a:xfrm>
            <a:off x="581192" y="2180497"/>
            <a:ext cx="11029615" cy="1023788"/>
          </a:xfrm>
        </p:spPr>
        <p:txBody>
          <a:bodyPr>
            <a:normAutofit/>
          </a:bodyPr>
          <a:lstStyle/>
          <a:p>
            <a:r>
              <a:rPr lang="en-US" dirty="0"/>
              <a:t>Implicit noise model with rejection sampling</a:t>
            </a:r>
          </a:p>
          <a:p>
            <a:pPr lvl="1"/>
            <a:r>
              <a:rPr lang="en-US" dirty="0"/>
              <a:t>Update reflects the uncertainty due to the stochastic location noise (</a:t>
            </a:r>
            <a:r>
              <a:rPr lang="en-US" i="1" dirty="0"/>
              <a:t>note: inverse problem ill-posed with noise</a:t>
            </a:r>
            <a:r>
              <a:rPr lang="en-US" dirty="0"/>
              <a:t>)</a:t>
            </a:r>
          </a:p>
        </p:txBody>
      </p:sp>
      <p:sp>
        <p:nvSpPr>
          <p:cNvPr id="5" name="Date Placeholder 4">
            <a:extLst>
              <a:ext uri="{FF2B5EF4-FFF2-40B4-BE49-F238E27FC236}">
                <a16:creationId xmlns:a16="http://schemas.microsoft.com/office/drawing/2014/main" id="{1B0F4E71-3EC0-4319-9FA1-51F8FA52A581}"/>
              </a:ext>
            </a:extLst>
          </p:cNvPr>
          <p:cNvSpPr>
            <a:spLocks noGrp="1"/>
          </p:cNvSpPr>
          <p:nvPr>
            <p:ph type="dt" sz="half" idx="10"/>
          </p:nvPr>
        </p:nvSpPr>
        <p:spPr/>
        <p:txBody>
          <a:bodyPr/>
          <a:lstStyle/>
          <a:p>
            <a:r>
              <a:rPr lang="en-US"/>
              <a:t>7/14/2021</a:t>
            </a:r>
            <a:endParaRPr lang="en-US" dirty="0"/>
          </a:p>
        </p:txBody>
      </p:sp>
      <p:sp>
        <p:nvSpPr>
          <p:cNvPr id="6" name="Footer Placeholder 5">
            <a:extLst>
              <a:ext uri="{FF2B5EF4-FFF2-40B4-BE49-F238E27FC236}">
                <a16:creationId xmlns:a16="http://schemas.microsoft.com/office/drawing/2014/main" id="{2A4F624A-40CB-4E4D-9DC7-957B0444C2E4}"/>
              </a:ext>
            </a:extLst>
          </p:cNvPr>
          <p:cNvSpPr>
            <a:spLocks noGrp="1"/>
          </p:cNvSpPr>
          <p:nvPr>
            <p:ph type="ftr" sz="quarter" idx="11"/>
          </p:nvPr>
        </p:nvSpPr>
        <p:spPr/>
        <p:txBody>
          <a:bodyPr/>
          <a:lstStyle/>
          <a:p>
            <a:r>
              <a:rPr lang="en-US"/>
              <a:t>Dissertation Defense</a:t>
            </a:r>
            <a:endParaRPr lang="en-US" dirty="0"/>
          </a:p>
        </p:txBody>
      </p:sp>
      <p:sp>
        <p:nvSpPr>
          <p:cNvPr id="7" name="Slide Number Placeholder 6">
            <a:extLst>
              <a:ext uri="{FF2B5EF4-FFF2-40B4-BE49-F238E27FC236}">
                <a16:creationId xmlns:a16="http://schemas.microsoft.com/office/drawing/2014/main" id="{0CFB85E8-0EA8-4E3D-A3A9-A8E9B04770F3}"/>
              </a:ext>
            </a:extLst>
          </p:cNvPr>
          <p:cNvSpPr>
            <a:spLocks noGrp="1"/>
          </p:cNvSpPr>
          <p:nvPr>
            <p:ph type="sldNum" sz="quarter" idx="12"/>
          </p:nvPr>
        </p:nvSpPr>
        <p:spPr/>
        <p:txBody>
          <a:bodyPr/>
          <a:lstStyle/>
          <a:p>
            <a:fld id="{D57F1E4F-1CFF-5643-939E-217C01CDF565}" type="slidenum">
              <a:rPr lang="en-US" smtClean="0"/>
              <a:pPr/>
              <a:t>29</a:t>
            </a:fld>
            <a:endParaRPr lang="en-US" dirty="0"/>
          </a:p>
        </p:txBody>
      </p:sp>
      <p:grpSp>
        <p:nvGrpSpPr>
          <p:cNvPr id="12" name="Group 11">
            <a:extLst>
              <a:ext uri="{FF2B5EF4-FFF2-40B4-BE49-F238E27FC236}">
                <a16:creationId xmlns:a16="http://schemas.microsoft.com/office/drawing/2014/main" id="{022FC004-4D22-404C-A6C5-B7D5FA12C6CE}"/>
              </a:ext>
            </a:extLst>
          </p:cNvPr>
          <p:cNvGrpSpPr/>
          <p:nvPr/>
        </p:nvGrpSpPr>
        <p:grpSpPr>
          <a:xfrm>
            <a:off x="581192" y="3391491"/>
            <a:ext cx="3722914" cy="2560320"/>
            <a:chOff x="1038742" y="3208611"/>
            <a:chExt cx="3722914" cy="2743200"/>
          </a:xfrm>
        </p:grpSpPr>
        <p:pic>
          <p:nvPicPr>
            <p:cNvPr id="10" name="Picture 9" descr="Chart&#10;&#10;Description automatically generated">
              <a:extLst>
                <a:ext uri="{FF2B5EF4-FFF2-40B4-BE49-F238E27FC236}">
                  <a16:creationId xmlns:a16="http://schemas.microsoft.com/office/drawing/2014/main" id="{9866221F-CE25-4AE6-90C2-EAAC1FB4D035}"/>
                </a:ext>
              </a:extLst>
            </p:cNvPr>
            <p:cNvPicPr>
              <a:picLocks noChangeAspect="1"/>
            </p:cNvPicPr>
            <p:nvPr/>
          </p:nvPicPr>
          <p:blipFill>
            <a:blip r:embed="rId3"/>
            <a:stretch>
              <a:fillRect/>
            </a:stretch>
          </p:blipFill>
          <p:spPr>
            <a:xfrm>
              <a:off x="1038742" y="3208611"/>
              <a:ext cx="3722914" cy="27432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4193B4-30AE-42AA-9E7E-C7A3B03581AE}"/>
                    </a:ext>
                  </a:extLst>
                </p:cNvPr>
                <p:cNvSpPr txBox="1"/>
                <p:nvPr/>
              </p:nvSpPr>
              <p:spPr>
                <a:xfrm>
                  <a:off x="1876071" y="4580211"/>
                  <a:ext cx="388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oMath>
                    </m:oMathPara>
                  </a14:m>
                  <a:endParaRPr lang="en-US" dirty="0"/>
                </a:p>
              </p:txBody>
            </p:sp>
          </mc:Choice>
          <mc:Fallback xmlns="">
            <p:sp>
              <p:nvSpPr>
                <p:cNvPr id="17" name="TextBox 16">
                  <a:extLst>
                    <a:ext uri="{FF2B5EF4-FFF2-40B4-BE49-F238E27FC236}">
                      <a16:creationId xmlns:a16="http://schemas.microsoft.com/office/drawing/2014/main" id="{CF4193B4-30AE-42AA-9E7E-C7A3B03581AE}"/>
                    </a:ext>
                  </a:extLst>
                </p:cNvPr>
                <p:cNvSpPr txBox="1">
                  <a:spLocks noRot="1" noChangeAspect="1" noMove="1" noResize="1" noEditPoints="1" noAdjustHandles="1" noChangeArrowheads="1" noChangeShapeType="1" noTextEdit="1"/>
                </p:cNvSpPr>
                <p:nvPr/>
              </p:nvSpPr>
              <p:spPr>
                <a:xfrm>
                  <a:off x="1876071" y="4580211"/>
                  <a:ext cx="388247" cy="369332"/>
                </a:xfrm>
                <a:prstGeom prst="rect">
                  <a:avLst/>
                </a:prstGeom>
                <a:blipFill>
                  <a:blip r:embed="rId4"/>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673DFAB2-6820-42A8-9FA2-58DD0CCDCB6D}"/>
              </a:ext>
            </a:extLst>
          </p:cNvPr>
          <p:cNvGrpSpPr/>
          <p:nvPr/>
        </p:nvGrpSpPr>
        <p:grpSpPr>
          <a:xfrm>
            <a:off x="6692866" y="3429000"/>
            <a:ext cx="3757884" cy="2560320"/>
            <a:chOff x="7149408" y="3208611"/>
            <a:chExt cx="3757884" cy="2743200"/>
          </a:xfrm>
        </p:grpSpPr>
        <p:pic>
          <p:nvPicPr>
            <p:cNvPr id="3" name="Picture 2" descr="Chart, diagram&#10;&#10;Description automatically generated">
              <a:extLst>
                <a:ext uri="{FF2B5EF4-FFF2-40B4-BE49-F238E27FC236}">
                  <a16:creationId xmlns:a16="http://schemas.microsoft.com/office/drawing/2014/main" id="{140704D9-B8F8-4FBB-B7D3-6439D3378F8F}"/>
                </a:ext>
              </a:extLst>
            </p:cNvPr>
            <p:cNvPicPr>
              <a:picLocks noChangeAspect="1"/>
            </p:cNvPicPr>
            <p:nvPr/>
          </p:nvPicPr>
          <p:blipFill>
            <a:blip r:embed="rId5"/>
            <a:stretch>
              <a:fillRect/>
            </a:stretch>
          </p:blipFill>
          <p:spPr>
            <a:xfrm>
              <a:off x="7149408" y="3208611"/>
              <a:ext cx="3757884" cy="27432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2BF6B44-7136-4F3C-84AB-9BCCA3C63812}"/>
                    </a:ext>
                  </a:extLst>
                </p:cNvPr>
                <p:cNvSpPr txBox="1"/>
                <p:nvPr/>
              </p:nvSpPr>
              <p:spPr>
                <a:xfrm>
                  <a:off x="10142481" y="4580211"/>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31" name="TextBox 30">
                  <a:extLst>
                    <a:ext uri="{FF2B5EF4-FFF2-40B4-BE49-F238E27FC236}">
                      <a16:creationId xmlns:a16="http://schemas.microsoft.com/office/drawing/2014/main" id="{E2BF6B44-7136-4F3C-84AB-9BCCA3C63812}"/>
                    </a:ext>
                  </a:extLst>
                </p:cNvPr>
                <p:cNvSpPr txBox="1">
                  <a:spLocks noRot="1" noChangeAspect="1" noMove="1" noResize="1" noEditPoints="1" noAdjustHandles="1" noChangeArrowheads="1" noChangeShapeType="1" noTextEdit="1"/>
                </p:cNvSpPr>
                <p:nvPr/>
              </p:nvSpPr>
              <p:spPr>
                <a:xfrm>
                  <a:off x="10142481" y="4580211"/>
                  <a:ext cx="415819" cy="369332"/>
                </a:xfrm>
                <a:prstGeom prst="rect">
                  <a:avLst/>
                </a:prstGeom>
                <a:blipFill>
                  <a:blip r:embed="rId6"/>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FDD38FA4-3055-4E23-AAAB-5E2CC1847B99}"/>
              </a:ext>
            </a:extLst>
          </p:cNvPr>
          <p:cNvGrpSpPr/>
          <p:nvPr/>
        </p:nvGrpSpPr>
        <p:grpSpPr>
          <a:xfrm>
            <a:off x="4597877" y="3695100"/>
            <a:ext cx="1801217" cy="1014060"/>
            <a:chOff x="4652166" y="3911748"/>
            <a:chExt cx="1801217" cy="1014060"/>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B224782-5BA6-4D34-B648-627ED4852289}"/>
                    </a:ext>
                  </a:extLst>
                </p:cNvPr>
                <p:cNvSpPr/>
                <p:nvPr/>
              </p:nvSpPr>
              <p:spPr>
                <a:xfrm>
                  <a:off x="4652166" y="3911748"/>
                  <a:ext cx="1801217" cy="797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 Model</a:t>
                  </a:r>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21" name="Rectangle 20">
                  <a:extLst>
                    <a:ext uri="{FF2B5EF4-FFF2-40B4-BE49-F238E27FC236}">
                      <a16:creationId xmlns:a16="http://schemas.microsoft.com/office/drawing/2014/main" id="{DB224782-5BA6-4D34-B648-627ED4852289}"/>
                    </a:ext>
                  </a:extLst>
                </p:cNvPr>
                <p:cNvSpPr>
                  <a:spLocks noRot="1" noChangeAspect="1" noMove="1" noResize="1" noEditPoints="1" noAdjustHandles="1" noChangeArrowheads="1" noChangeShapeType="1" noTextEdit="1"/>
                </p:cNvSpPr>
                <p:nvPr/>
              </p:nvSpPr>
              <p:spPr>
                <a:xfrm>
                  <a:off x="4652166" y="3911748"/>
                  <a:ext cx="1801217" cy="797412"/>
                </a:xfrm>
                <a:prstGeom prst="rect">
                  <a:avLst/>
                </a:prstGeom>
                <a:blipFill>
                  <a:blip r:embed="rId7"/>
                  <a:stretch>
                    <a:fillRect l="-667" r="-33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29304EFF-6A6E-43A8-A916-6ED2D82549BD}"/>
                </a:ext>
              </a:extLst>
            </p:cNvPr>
            <p:cNvCxnSpPr>
              <a:cxnSpLocks/>
            </p:cNvCxnSpPr>
            <p:nvPr/>
          </p:nvCxnSpPr>
          <p:spPr>
            <a:xfrm>
              <a:off x="4652166" y="4925808"/>
              <a:ext cx="1801217" cy="0"/>
            </a:xfrm>
            <a:prstGeom prst="straightConnector1">
              <a:avLst/>
            </a:prstGeom>
            <a:ln w="762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7562300"/>
      </p:ext>
    </p:extLst>
  </p:cSld>
  <p:clrMapOvr>
    <a:masterClrMapping/>
  </p:clrMapOvr>
  <mc:AlternateContent xmlns:mc="http://schemas.openxmlformats.org/markup-compatibility/2006" xmlns:p14="http://schemas.microsoft.com/office/powerpoint/2010/main">
    <mc:Choice Requires="p14">
      <p:transition spd="slow" p14:dur="2000" advTm="77360"/>
    </mc:Choice>
    <mc:Fallback xmlns="">
      <p:transition spd="slow" advTm="7736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C52E-1E3B-4B40-9862-2B3C1A84EDC6}"/>
              </a:ext>
            </a:extLst>
          </p:cNvPr>
          <p:cNvSpPr>
            <a:spLocks noGrp="1"/>
          </p:cNvSpPr>
          <p:nvPr>
            <p:ph type="title"/>
          </p:nvPr>
        </p:nvSpPr>
        <p:spPr/>
        <p:txBody>
          <a:bodyPr/>
          <a:lstStyle/>
          <a:p>
            <a:r>
              <a:rPr lang="en-US" dirty="0"/>
              <a:t>Uncertainty quantification (UQ)</a:t>
            </a:r>
          </a:p>
        </p:txBody>
      </p:sp>
      <p:sp>
        <p:nvSpPr>
          <p:cNvPr id="3" name="Content Placeholder 2">
            <a:extLst>
              <a:ext uri="{FF2B5EF4-FFF2-40B4-BE49-F238E27FC236}">
                <a16:creationId xmlns:a16="http://schemas.microsoft.com/office/drawing/2014/main" id="{8DFB1EF6-14ED-4058-9EC4-FC3119D534B9}"/>
              </a:ext>
            </a:extLst>
          </p:cNvPr>
          <p:cNvSpPr>
            <a:spLocks noGrp="1"/>
          </p:cNvSpPr>
          <p:nvPr>
            <p:ph idx="1"/>
          </p:nvPr>
        </p:nvSpPr>
        <p:spPr>
          <a:xfrm>
            <a:off x="581192" y="2180496"/>
            <a:ext cx="11029615" cy="606247"/>
          </a:xfrm>
        </p:spPr>
        <p:txBody>
          <a:bodyPr/>
          <a:lstStyle/>
          <a:p>
            <a:r>
              <a:rPr lang="en-US" dirty="0"/>
              <a:t>Computational models are everywhere…</a:t>
            </a:r>
          </a:p>
        </p:txBody>
      </p:sp>
      <p:sp>
        <p:nvSpPr>
          <p:cNvPr id="4" name="Date Placeholder 3">
            <a:extLst>
              <a:ext uri="{FF2B5EF4-FFF2-40B4-BE49-F238E27FC236}">
                <a16:creationId xmlns:a16="http://schemas.microsoft.com/office/drawing/2014/main" id="{649B8FD8-BBDF-4764-A93E-DDD70241F99C}"/>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8A3AC83A-33FF-4FB1-BC7B-A2DB24CE512D}"/>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3A656E02-D792-4622-8245-188CB3F6B630}"/>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7" name="Content Placeholder 2">
            <a:extLst>
              <a:ext uri="{FF2B5EF4-FFF2-40B4-BE49-F238E27FC236}">
                <a16:creationId xmlns:a16="http://schemas.microsoft.com/office/drawing/2014/main" id="{24234FCB-3C91-40A6-A4A4-FA9EB6A354B2}"/>
              </a:ext>
            </a:extLst>
          </p:cNvPr>
          <p:cNvSpPr txBox="1">
            <a:spLocks/>
          </p:cNvSpPr>
          <p:nvPr/>
        </p:nvSpPr>
        <p:spPr>
          <a:xfrm>
            <a:off x="581192" y="4715021"/>
            <a:ext cx="11029615" cy="100235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purpose of UQ: </a:t>
            </a:r>
          </a:p>
          <a:p>
            <a:pPr lvl="1"/>
            <a:r>
              <a:rPr lang="en-US" dirty="0"/>
              <a:t>To measure and analyze the uncertainty of inferences and predictions based on these computational models.</a:t>
            </a:r>
          </a:p>
        </p:txBody>
      </p:sp>
      <p:pic>
        <p:nvPicPr>
          <p:cNvPr id="9" name="Picture 8" descr="Diagram&#10;&#10;Description automatically generated">
            <a:extLst>
              <a:ext uri="{FF2B5EF4-FFF2-40B4-BE49-F238E27FC236}">
                <a16:creationId xmlns:a16="http://schemas.microsoft.com/office/drawing/2014/main" id="{3F1C0F11-4A19-4CFF-A7C4-656348B7953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846833" y="2422603"/>
            <a:ext cx="3763972" cy="2062311"/>
          </a:xfrm>
          <a:prstGeom prst="rect">
            <a:avLst/>
          </a:prstGeom>
          <a:ln>
            <a:noFill/>
          </a:ln>
          <a:effectLst>
            <a:softEdge rad="112500"/>
          </a:effectLst>
        </p:spPr>
      </p:pic>
      <p:pic>
        <p:nvPicPr>
          <p:cNvPr id="1026" name="Picture 2" descr="Florida condo collapse: Engineer found major structural damage years before">
            <a:extLst>
              <a:ext uri="{FF2B5EF4-FFF2-40B4-BE49-F238E27FC236}">
                <a16:creationId xmlns:a16="http://schemas.microsoft.com/office/drawing/2014/main" id="{2F825A11-5BCA-4DD5-B7D4-73B4A4BE26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28" r="17359" b="8682"/>
          <a:stretch/>
        </p:blipFill>
        <p:spPr bwMode="auto">
          <a:xfrm>
            <a:off x="4876220" y="2786743"/>
            <a:ext cx="2439557" cy="206231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5" name="Picture 14" descr="Chart, line chart&#10;&#10;Description automatically generated">
            <a:extLst>
              <a:ext uri="{FF2B5EF4-FFF2-40B4-BE49-F238E27FC236}">
                <a16:creationId xmlns:a16="http://schemas.microsoft.com/office/drawing/2014/main" id="{DD52BE2F-A6D2-4DD4-9F62-40F627A7B8E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340140" y="2978011"/>
            <a:ext cx="2699657" cy="1619794"/>
          </a:xfrm>
          <a:prstGeom prst="rect">
            <a:avLst/>
          </a:prstGeom>
        </p:spPr>
      </p:pic>
    </p:spTree>
    <p:custDataLst>
      <p:tags r:id="rId1"/>
    </p:custDataLst>
    <p:extLst>
      <p:ext uri="{BB962C8B-B14F-4D97-AF65-F5344CB8AC3E}">
        <p14:creationId xmlns:p14="http://schemas.microsoft.com/office/powerpoint/2010/main" val="2697407817"/>
      </p:ext>
    </p:extLst>
  </p:cSld>
  <p:clrMapOvr>
    <a:masterClrMapping/>
  </p:clrMapOvr>
  <mc:AlternateContent xmlns:mc="http://schemas.openxmlformats.org/markup-compatibility/2006" xmlns:p14="http://schemas.microsoft.com/office/powerpoint/2010/main">
    <mc:Choice Requires="p14">
      <p:transition spd="slow" p14:dur="2000" advTm="58472"/>
    </mc:Choice>
    <mc:Fallback xmlns="">
      <p:transition spd="slow" advTm="584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3008D7-FD33-413E-BB0C-00E80F12B63F}"/>
              </a:ext>
            </a:extLst>
          </p:cNvPr>
          <p:cNvSpPr>
            <a:spLocks noGrp="1"/>
          </p:cNvSpPr>
          <p:nvPr>
            <p:ph type="title"/>
          </p:nvPr>
        </p:nvSpPr>
        <p:spPr/>
        <p:txBody>
          <a:bodyPr/>
          <a:lstStyle/>
          <a:p>
            <a:r>
              <a:rPr lang="en-US" dirty="0"/>
              <a:t>Evaluating insufficient predictive models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3B0169EE-729F-4875-88AD-1DB9E33AAAF4}"/>
                  </a:ext>
                </a:extLst>
              </p:cNvPr>
              <p:cNvSpPr>
                <a:spLocks noGrp="1"/>
              </p:cNvSpPr>
              <p:nvPr>
                <p:ph idx="1"/>
              </p:nvPr>
            </p:nvSpPr>
            <p:spPr>
              <a:xfrm>
                <a:off x="581193" y="1910856"/>
                <a:ext cx="11029615" cy="1392597"/>
              </a:xfrm>
            </p:spPr>
            <p:txBody>
              <a:bodyPr>
                <a:normAutofit/>
              </a:bodyPr>
              <a:lstStyle/>
              <a:p>
                <a:r>
                  <a:rPr lang="en-US" dirty="0"/>
                  <a:t>Filter out inadequate models using diagnostic of average “r”</a:t>
                </a:r>
              </a:p>
              <a:p>
                <a:pPr lvl="1"/>
                <a14:m>
                  <m:oMath xmlns:m="http://schemas.openxmlformats.org/officeDocument/2006/math">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r</m:t>
                        </m:r>
                      </m:e>
                    </m:acc>
                    <m:r>
                      <a:rPr lang="en-US" b="0" i="1" dirty="0" smtClean="0">
                        <a:latin typeface="Cambria Math" panose="02040503050406030204" pitchFamily="18" charset="0"/>
                      </a:rPr>
                      <m:t>≈1⇒</m:t>
                    </m:r>
                  </m:oMath>
                </a14:m>
                <a:r>
                  <a:rPr lang="en-US" dirty="0"/>
                  <a:t> predictability assumption satisfied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1⇒</m:t>
                    </m:r>
                  </m:oMath>
                </a14:m>
                <a:r>
                  <a:rPr lang="en-US" dirty="0"/>
                  <a:t> predictability assumption not satisfied </a:t>
                </a:r>
              </a:p>
            </p:txBody>
          </p:sp>
        </mc:Choice>
        <mc:Fallback xmlns="">
          <p:sp>
            <p:nvSpPr>
              <p:cNvPr id="9" name="Content Placeholder 8">
                <a:extLst>
                  <a:ext uri="{FF2B5EF4-FFF2-40B4-BE49-F238E27FC236}">
                    <a16:creationId xmlns:a16="http://schemas.microsoft.com/office/drawing/2014/main" id="{3B0169EE-729F-4875-88AD-1DB9E33AAAF4}"/>
                  </a:ext>
                </a:extLst>
              </p:cNvPr>
              <p:cNvSpPr>
                <a:spLocks noGrp="1" noRot="1" noChangeAspect="1" noMove="1" noResize="1" noEditPoints="1" noAdjustHandles="1" noChangeArrowheads="1" noChangeShapeType="1" noTextEdit="1"/>
              </p:cNvSpPr>
              <p:nvPr>
                <p:ph idx="1"/>
              </p:nvPr>
            </p:nvSpPr>
            <p:spPr>
              <a:xfrm>
                <a:off x="581193" y="1910856"/>
                <a:ext cx="11029615" cy="1392597"/>
              </a:xfrm>
              <a:blipFill>
                <a:blip r:embed="rId4"/>
                <a:stretch>
                  <a:fillRect l="-22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1B0F4E71-3EC0-4319-9FA1-51F8FA52A581}"/>
              </a:ext>
            </a:extLst>
          </p:cNvPr>
          <p:cNvSpPr>
            <a:spLocks noGrp="1"/>
          </p:cNvSpPr>
          <p:nvPr>
            <p:ph type="dt" sz="half" idx="10"/>
          </p:nvPr>
        </p:nvSpPr>
        <p:spPr/>
        <p:txBody>
          <a:bodyPr/>
          <a:lstStyle/>
          <a:p>
            <a:r>
              <a:rPr lang="en-US"/>
              <a:t>7/14/2021</a:t>
            </a:r>
            <a:endParaRPr lang="en-US" dirty="0"/>
          </a:p>
        </p:txBody>
      </p:sp>
      <p:sp>
        <p:nvSpPr>
          <p:cNvPr id="6" name="Footer Placeholder 5">
            <a:extLst>
              <a:ext uri="{FF2B5EF4-FFF2-40B4-BE49-F238E27FC236}">
                <a16:creationId xmlns:a16="http://schemas.microsoft.com/office/drawing/2014/main" id="{2A4F624A-40CB-4E4D-9DC7-957B0444C2E4}"/>
              </a:ext>
            </a:extLst>
          </p:cNvPr>
          <p:cNvSpPr>
            <a:spLocks noGrp="1"/>
          </p:cNvSpPr>
          <p:nvPr>
            <p:ph type="ftr" sz="quarter" idx="11"/>
          </p:nvPr>
        </p:nvSpPr>
        <p:spPr/>
        <p:txBody>
          <a:bodyPr/>
          <a:lstStyle/>
          <a:p>
            <a:r>
              <a:rPr lang="en-US" dirty="0"/>
              <a:t>Dissertation Defense</a:t>
            </a:r>
          </a:p>
        </p:txBody>
      </p:sp>
      <p:sp>
        <p:nvSpPr>
          <p:cNvPr id="7" name="Slide Number Placeholder 6">
            <a:extLst>
              <a:ext uri="{FF2B5EF4-FFF2-40B4-BE49-F238E27FC236}">
                <a16:creationId xmlns:a16="http://schemas.microsoft.com/office/drawing/2014/main" id="{0CFB85E8-0EA8-4E3D-A3A9-A8E9B04770F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grpSp>
        <p:nvGrpSpPr>
          <p:cNvPr id="12" name="Group 11">
            <a:extLst>
              <a:ext uri="{FF2B5EF4-FFF2-40B4-BE49-F238E27FC236}">
                <a16:creationId xmlns:a16="http://schemas.microsoft.com/office/drawing/2014/main" id="{022FC004-4D22-404C-A6C5-B7D5FA12C6CE}"/>
              </a:ext>
            </a:extLst>
          </p:cNvPr>
          <p:cNvGrpSpPr/>
          <p:nvPr/>
        </p:nvGrpSpPr>
        <p:grpSpPr>
          <a:xfrm>
            <a:off x="581192" y="3391491"/>
            <a:ext cx="3722914" cy="2560320"/>
            <a:chOff x="1038742" y="3208611"/>
            <a:chExt cx="3722914" cy="2743200"/>
          </a:xfrm>
        </p:grpSpPr>
        <p:pic>
          <p:nvPicPr>
            <p:cNvPr id="10" name="Picture 9" descr="Chart&#10;&#10;Description automatically generated">
              <a:extLst>
                <a:ext uri="{FF2B5EF4-FFF2-40B4-BE49-F238E27FC236}">
                  <a16:creationId xmlns:a16="http://schemas.microsoft.com/office/drawing/2014/main" id="{9866221F-CE25-4AE6-90C2-EAAC1FB4D035}"/>
                </a:ext>
              </a:extLst>
            </p:cNvPr>
            <p:cNvPicPr>
              <a:picLocks noChangeAspect="1"/>
            </p:cNvPicPr>
            <p:nvPr/>
          </p:nvPicPr>
          <p:blipFill>
            <a:blip r:embed="rId5"/>
            <a:stretch>
              <a:fillRect/>
            </a:stretch>
          </p:blipFill>
          <p:spPr>
            <a:xfrm>
              <a:off x="1038742" y="3208611"/>
              <a:ext cx="3722914" cy="27432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4193B4-30AE-42AA-9E7E-C7A3B03581AE}"/>
                    </a:ext>
                  </a:extLst>
                </p:cNvPr>
                <p:cNvSpPr txBox="1"/>
                <p:nvPr/>
              </p:nvSpPr>
              <p:spPr>
                <a:xfrm>
                  <a:off x="1876071" y="4580211"/>
                  <a:ext cx="388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oMath>
                    </m:oMathPara>
                  </a14:m>
                  <a:endParaRPr lang="en-US" dirty="0"/>
                </a:p>
              </p:txBody>
            </p:sp>
          </mc:Choice>
          <mc:Fallback xmlns="">
            <p:sp>
              <p:nvSpPr>
                <p:cNvPr id="17" name="TextBox 16">
                  <a:extLst>
                    <a:ext uri="{FF2B5EF4-FFF2-40B4-BE49-F238E27FC236}">
                      <a16:creationId xmlns:a16="http://schemas.microsoft.com/office/drawing/2014/main" id="{CF4193B4-30AE-42AA-9E7E-C7A3B03581AE}"/>
                    </a:ext>
                  </a:extLst>
                </p:cNvPr>
                <p:cNvSpPr txBox="1">
                  <a:spLocks noRot="1" noChangeAspect="1" noMove="1" noResize="1" noEditPoints="1" noAdjustHandles="1" noChangeArrowheads="1" noChangeShapeType="1" noTextEdit="1"/>
                </p:cNvSpPr>
                <p:nvPr/>
              </p:nvSpPr>
              <p:spPr>
                <a:xfrm>
                  <a:off x="1876071" y="4580211"/>
                  <a:ext cx="388247" cy="369332"/>
                </a:xfrm>
                <a:prstGeom prst="rect">
                  <a:avLst/>
                </a:prstGeom>
                <a:blipFill>
                  <a:blip r:embed="rId6"/>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673DFAB2-6820-42A8-9FA2-58DD0CCDCB6D}"/>
              </a:ext>
            </a:extLst>
          </p:cNvPr>
          <p:cNvGrpSpPr/>
          <p:nvPr/>
        </p:nvGrpSpPr>
        <p:grpSpPr>
          <a:xfrm>
            <a:off x="6692866" y="3429000"/>
            <a:ext cx="3757884" cy="2560320"/>
            <a:chOff x="7149408" y="3208611"/>
            <a:chExt cx="3757884" cy="2743200"/>
          </a:xfrm>
        </p:grpSpPr>
        <p:pic>
          <p:nvPicPr>
            <p:cNvPr id="3" name="Picture 2" descr="Chart, diagram&#10;&#10;Description automatically generated">
              <a:extLst>
                <a:ext uri="{FF2B5EF4-FFF2-40B4-BE49-F238E27FC236}">
                  <a16:creationId xmlns:a16="http://schemas.microsoft.com/office/drawing/2014/main" id="{140704D9-B8F8-4FBB-B7D3-6439D3378F8F}"/>
                </a:ext>
              </a:extLst>
            </p:cNvPr>
            <p:cNvPicPr>
              <a:picLocks noChangeAspect="1"/>
            </p:cNvPicPr>
            <p:nvPr/>
          </p:nvPicPr>
          <p:blipFill>
            <a:blip r:embed="rId7"/>
            <a:stretch>
              <a:fillRect/>
            </a:stretch>
          </p:blipFill>
          <p:spPr>
            <a:xfrm>
              <a:off x="7149408" y="3208611"/>
              <a:ext cx="3757884" cy="27432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2BF6B44-7136-4F3C-84AB-9BCCA3C63812}"/>
                    </a:ext>
                  </a:extLst>
                </p:cNvPr>
                <p:cNvSpPr txBox="1"/>
                <p:nvPr/>
              </p:nvSpPr>
              <p:spPr>
                <a:xfrm>
                  <a:off x="10142481" y="4580211"/>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31" name="TextBox 30">
                  <a:extLst>
                    <a:ext uri="{FF2B5EF4-FFF2-40B4-BE49-F238E27FC236}">
                      <a16:creationId xmlns:a16="http://schemas.microsoft.com/office/drawing/2014/main" id="{E2BF6B44-7136-4F3C-84AB-9BCCA3C63812}"/>
                    </a:ext>
                  </a:extLst>
                </p:cNvPr>
                <p:cNvSpPr txBox="1">
                  <a:spLocks noRot="1" noChangeAspect="1" noMove="1" noResize="1" noEditPoints="1" noAdjustHandles="1" noChangeArrowheads="1" noChangeShapeType="1" noTextEdit="1"/>
                </p:cNvSpPr>
                <p:nvPr/>
              </p:nvSpPr>
              <p:spPr>
                <a:xfrm>
                  <a:off x="10142481" y="4580211"/>
                  <a:ext cx="415819" cy="369332"/>
                </a:xfrm>
                <a:prstGeom prst="rect">
                  <a:avLst/>
                </a:prstGeom>
                <a:blipFill>
                  <a:blip r:embed="rId8"/>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FFB0E14C-16EC-4F7A-A072-F03CDDB424BC}"/>
              </a:ext>
            </a:extLst>
          </p:cNvPr>
          <p:cNvGrpSpPr/>
          <p:nvPr/>
        </p:nvGrpSpPr>
        <p:grpSpPr>
          <a:xfrm>
            <a:off x="542438" y="3429000"/>
            <a:ext cx="3721608" cy="2561894"/>
            <a:chOff x="3978612" y="3579778"/>
            <a:chExt cx="3721608" cy="2561894"/>
          </a:xfrm>
        </p:grpSpPr>
        <p:sp>
          <p:nvSpPr>
            <p:cNvPr id="16" name="Rectangle 15">
              <a:extLst>
                <a:ext uri="{FF2B5EF4-FFF2-40B4-BE49-F238E27FC236}">
                  <a16:creationId xmlns:a16="http://schemas.microsoft.com/office/drawing/2014/main" id="{90371AFA-235D-474B-BB31-F57E419D4D0A}"/>
                </a:ext>
              </a:extLst>
            </p:cNvPr>
            <p:cNvSpPr/>
            <p:nvPr/>
          </p:nvSpPr>
          <p:spPr>
            <a:xfrm>
              <a:off x="3978612" y="3579778"/>
              <a:ext cx="3721608"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16DBE7E6-0474-41D6-8CFD-A9040E534577}"/>
                </a:ext>
              </a:extLst>
            </p:cNvPr>
            <p:cNvPicPr>
              <a:picLocks noChangeAspect="1"/>
            </p:cNvPicPr>
            <p:nvPr/>
          </p:nvPicPr>
          <p:blipFill>
            <a:blip r:embed="rId9"/>
            <a:stretch>
              <a:fillRect/>
            </a:stretch>
          </p:blipFill>
          <p:spPr>
            <a:xfrm>
              <a:off x="4084639" y="3581352"/>
              <a:ext cx="3509554" cy="2560320"/>
            </a:xfrm>
            <a:prstGeom prst="rect">
              <a:avLst/>
            </a:prstGeom>
          </p:spPr>
        </p:pic>
      </p:grpSp>
      <p:grpSp>
        <p:nvGrpSpPr>
          <p:cNvPr id="20" name="Group 19">
            <a:extLst>
              <a:ext uri="{FF2B5EF4-FFF2-40B4-BE49-F238E27FC236}">
                <a16:creationId xmlns:a16="http://schemas.microsoft.com/office/drawing/2014/main" id="{D58BCF3B-B096-4A33-BDBF-2D324BFCBC02}"/>
              </a:ext>
            </a:extLst>
          </p:cNvPr>
          <p:cNvGrpSpPr/>
          <p:nvPr/>
        </p:nvGrpSpPr>
        <p:grpSpPr>
          <a:xfrm>
            <a:off x="6692866" y="3444900"/>
            <a:ext cx="3758184" cy="2560688"/>
            <a:chOff x="5141058" y="3407714"/>
            <a:chExt cx="3758184" cy="2560688"/>
          </a:xfrm>
        </p:grpSpPr>
        <p:sp>
          <p:nvSpPr>
            <p:cNvPr id="19" name="Rectangle 18">
              <a:extLst>
                <a:ext uri="{FF2B5EF4-FFF2-40B4-BE49-F238E27FC236}">
                  <a16:creationId xmlns:a16="http://schemas.microsoft.com/office/drawing/2014/main" id="{2DAF91E0-1A55-4CFF-921D-E49FF81E7809}"/>
                </a:ext>
              </a:extLst>
            </p:cNvPr>
            <p:cNvSpPr/>
            <p:nvPr/>
          </p:nvSpPr>
          <p:spPr>
            <a:xfrm>
              <a:off x="5141058" y="3408082"/>
              <a:ext cx="3758184"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10;&#10;Description automatically generated">
              <a:extLst>
                <a:ext uri="{FF2B5EF4-FFF2-40B4-BE49-F238E27FC236}">
                  <a16:creationId xmlns:a16="http://schemas.microsoft.com/office/drawing/2014/main" id="{5D8FF6E0-F358-4381-B988-19858995E2A8}"/>
                </a:ext>
              </a:extLst>
            </p:cNvPr>
            <p:cNvPicPr>
              <a:picLocks noChangeAspect="1"/>
            </p:cNvPicPr>
            <p:nvPr/>
          </p:nvPicPr>
          <p:blipFill>
            <a:blip r:embed="rId10"/>
            <a:stretch>
              <a:fillRect/>
            </a:stretch>
          </p:blipFill>
          <p:spPr>
            <a:xfrm>
              <a:off x="5266471" y="3407714"/>
              <a:ext cx="3507358" cy="2560320"/>
            </a:xfrm>
            <a:prstGeom prst="rect">
              <a:avLst/>
            </a:prstGeom>
          </p:spPr>
        </p:pic>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8A7460-25A5-4B8C-A15A-4064958DE144}"/>
                  </a:ext>
                </a:extLst>
              </p:cNvPr>
              <p:cNvSpPr/>
              <p:nvPr/>
            </p:nvSpPr>
            <p:spPr>
              <a:xfrm>
                <a:off x="4597877" y="3695100"/>
                <a:ext cx="1801217" cy="797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 Model</a:t>
                </a:r>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23" name="Rectangle 22">
                <a:extLst>
                  <a:ext uri="{FF2B5EF4-FFF2-40B4-BE49-F238E27FC236}">
                    <a16:creationId xmlns:a16="http://schemas.microsoft.com/office/drawing/2014/main" id="{D78A7460-25A5-4B8C-A15A-4064958DE144}"/>
                  </a:ext>
                </a:extLst>
              </p:cNvPr>
              <p:cNvSpPr>
                <a:spLocks noRot="1" noChangeAspect="1" noMove="1" noResize="1" noEditPoints="1" noAdjustHandles="1" noChangeArrowheads="1" noChangeShapeType="1" noTextEdit="1"/>
              </p:cNvSpPr>
              <p:nvPr/>
            </p:nvSpPr>
            <p:spPr>
              <a:xfrm>
                <a:off x="4597877" y="3695100"/>
                <a:ext cx="1801217" cy="797412"/>
              </a:xfrm>
              <a:prstGeom prst="rect">
                <a:avLst/>
              </a:prstGeom>
              <a:blipFill>
                <a:blip r:embed="rId11"/>
                <a:stretch>
                  <a:fillRect l="-667" r="-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A5B4118-CC31-4A68-B046-5931E8C86C71}"/>
              </a:ext>
            </a:extLst>
          </p:cNvPr>
          <p:cNvCxnSpPr>
            <a:cxnSpLocks/>
          </p:cNvCxnSpPr>
          <p:nvPr/>
        </p:nvCxnSpPr>
        <p:spPr>
          <a:xfrm>
            <a:off x="4597877" y="4709160"/>
            <a:ext cx="1801217" cy="0"/>
          </a:xfrm>
          <a:prstGeom prst="straightConnector1">
            <a:avLst/>
          </a:prstGeom>
          <a:ln w="762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91E7D6-2E79-47FA-99AD-049036E4106D}"/>
              </a:ext>
            </a:extLst>
          </p:cNvPr>
          <p:cNvCxnSpPr>
            <a:cxnSpLocks/>
          </p:cNvCxnSpPr>
          <p:nvPr/>
        </p:nvCxnSpPr>
        <p:spPr>
          <a:xfrm>
            <a:off x="4597877" y="4709160"/>
            <a:ext cx="1801217" cy="0"/>
          </a:xfrm>
          <a:prstGeom prst="straightConnector1">
            <a:avLst/>
          </a:prstGeom>
          <a:ln w="76200">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95C675C-B607-496B-91AA-FCD3D7411627}"/>
                  </a:ext>
                </a:extLst>
              </p:cNvPr>
              <p:cNvSpPr/>
              <p:nvPr/>
            </p:nvSpPr>
            <p:spPr>
              <a:xfrm>
                <a:off x="4597877" y="3689129"/>
                <a:ext cx="1801217" cy="797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Different Model</a:t>
                </a:r>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795C675C-B607-496B-91AA-FCD3D7411627}"/>
                  </a:ext>
                </a:extLst>
              </p:cNvPr>
              <p:cNvSpPr>
                <a:spLocks noRot="1" noChangeAspect="1" noMove="1" noResize="1" noEditPoints="1" noAdjustHandles="1" noChangeArrowheads="1" noChangeShapeType="1" noTextEdit="1"/>
              </p:cNvSpPr>
              <p:nvPr/>
            </p:nvSpPr>
            <p:spPr>
              <a:xfrm>
                <a:off x="4597877" y="3689129"/>
                <a:ext cx="1801217" cy="797412"/>
              </a:xfrm>
              <a:prstGeom prst="rect">
                <a:avLst/>
              </a:prstGeom>
              <a:blipFill>
                <a:blip r:embed="rId12"/>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4CE804C-9FAD-4B85-9144-C9639374C53C}"/>
              </a:ext>
            </a:extLst>
          </p:cNvPr>
          <p:cNvGrpSpPr/>
          <p:nvPr/>
        </p:nvGrpSpPr>
        <p:grpSpPr>
          <a:xfrm>
            <a:off x="6818775" y="1910856"/>
            <a:ext cx="4792032" cy="1423907"/>
            <a:chOff x="3870303" y="3984903"/>
            <a:chExt cx="5450438" cy="1619546"/>
          </a:xfrm>
        </p:grpSpPr>
        <p:sp>
          <p:nvSpPr>
            <p:cNvPr id="28" name="Rectangle 27">
              <a:extLst>
                <a:ext uri="{FF2B5EF4-FFF2-40B4-BE49-F238E27FC236}">
                  <a16:creationId xmlns:a16="http://schemas.microsoft.com/office/drawing/2014/main" id="{9C54FD68-5D7E-4BA1-8D8F-07B148F08FC7}"/>
                </a:ext>
              </a:extLst>
            </p:cNvPr>
            <p:cNvSpPr/>
            <p:nvPr/>
          </p:nvSpPr>
          <p:spPr>
            <a:xfrm>
              <a:off x="3870303" y="3984903"/>
              <a:ext cx="5450438" cy="16195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29" name="Content Placeholder 10" descr="Text&#10;&#10;Description automatically generated">
              <a:extLst>
                <a:ext uri="{FF2B5EF4-FFF2-40B4-BE49-F238E27FC236}">
                  <a16:creationId xmlns:a16="http://schemas.microsoft.com/office/drawing/2014/main" id="{D3123784-7024-4E38-9A57-332B60417C5D}"/>
                </a:ext>
              </a:extLst>
            </p:cNvPr>
            <p:cNvPicPr>
              <a:picLocks noChangeAspect="1"/>
            </p:cNvPicPr>
            <p:nvPr/>
          </p:nvPicPr>
          <p:blipFill rotWithShape="1">
            <a:blip r:embed="rId13"/>
            <a:srcRect l="4162" t="38208" r="21539" b="39298"/>
            <a:stretch/>
          </p:blipFill>
          <p:spPr>
            <a:xfrm>
              <a:off x="3967138" y="4070560"/>
              <a:ext cx="5256768" cy="1448229"/>
            </a:xfrm>
            <a:prstGeom prst="rect">
              <a:avLst/>
            </a:prstGeom>
          </p:spPr>
        </p:pic>
      </p:grpSp>
    </p:spTree>
    <p:custDataLst>
      <p:tags r:id="rId1"/>
    </p:custDataLst>
    <p:extLst>
      <p:ext uri="{BB962C8B-B14F-4D97-AF65-F5344CB8AC3E}">
        <p14:creationId xmlns:p14="http://schemas.microsoft.com/office/powerpoint/2010/main" val="2968549904"/>
      </p:ext>
    </p:extLst>
  </p:cSld>
  <p:clrMapOvr>
    <a:masterClrMapping/>
  </p:clrMapOvr>
  <mc:AlternateContent xmlns:mc="http://schemas.openxmlformats.org/markup-compatibility/2006" xmlns:p14="http://schemas.microsoft.com/office/powerpoint/2010/main">
    <mc:Choice Requires="p14">
      <p:transition spd="slow" p14:dur="2000" advTm="110085"/>
    </mc:Choice>
    <mc:Fallback xmlns="">
      <p:transition spd="slow" advTm="1100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xit" presetSubtype="0" fill="hold"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7" presetClass="emph" presetSubtype="2" fill="hold" nodeType="withEffect">
                                  <p:stCondLst>
                                    <p:cond delay="0"/>
                                  </p:stCondLst>
                                  <p:childTnLst>
                                    <p:animClr clrSpc="rgb" dir="cw">
                                      <p:cBhvr>
                                        <p:cTn id="32" dur="500" fill="hold"/>
                                        <p:tgtEl>
                                          <p:spTgt spid="26"/>
                                        </p:tgtEl>
                                        <p:attrNameLst>
                                          <p:attrName>stroke.color</p:attrName>
                                        </p:attrNameLst>
                                      </p:cBhvr>
                                      <p:to>
                                        <a:srgbClr val="D97A8D"/>
                                      </p:to>
                                    </p:animClr>
                                    <p:set>
                                      <p:cBhvr>
                                        <p:cTn id="33" dur="500" fill="hold"/>
                                        <p:tgtEl>
                                          <p:spTgt spid="2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39C7-F159-4BA9-8FC5-0298B830DBD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A915A3E-B25F-4D6A-9011-BACB1F060577}"/>
              </a:ext>
            </a:extLst>
          </p:cNvPr>
          <p:cNvSpPr>
            <a:spLocks noGrp="1"/>
          </p:cNvSpPr>
          <p:nvPr>
            <p:ph idx="1"/>
          </p:nvPr>
        </p:nvSpPr>
        <p:spPr/>
        <p:txBody>
          <a:bodyPr>
            <a:normAutofit fontScale="92500" lnSpcReduction="20000"/>
          </a:bodyPr>
          <a:lstStyle/>
          <a:p>
            <a:r>
              <a:rPr lang="en-US" dirty="0"/>
              <a:t>Developed extension of DCI to stochastic map:</a:t>
            </a:r>
            <a:endParaRPr lang="en-US" b="1" i="1" dirty="0"/>
          </a:p>
          <a:p>
            <a:pPr lvl="1"/>
            <a:r>
              <a:rPr lang="en-US" b="1" i="1" dirty="0"/>
              <a:t>Contribution:</a:t>
            </a:r>
            <a:r>
              <a:rPr lang="en-US" b="1" dirty="0"/>
              <a:t> </a:t>
            </a:r>
            <a:r>
              <a:rPr lang="en-US" dirty="0"/>
              <a:t>Broadens the applicability of DCI to a </a:t>
            </a:r>
            <a:r>
              <a:rPr lang="en-US" i="1" u="sng" dirty="0"/>
              <a:t>wide range</a:t>
            </a:r>
            <a:r>
              <a:rPr lang="en-US" dirty="0"/>
              <a:t> of complex inverse problems </a:t>
            </a:r>
          </a:p>
          <a:p>
            <a:pPr lvl="1"/>
            <a:endParaRPr lang="en-US" dirty="0"/>
          </a:p>
          <a:p>
            <a:r>
              <a:rPr lang="en-US" dirty="0"/>
              <a:t>Extension to DCI is flexible: </a:t>
            </a:r>
          </a:p>
          <a:p>
            <a:pPr lvl="1"/>
            <a:r>
              <a:rPr lang="en-US" dirty="0"/>
              <a:t>Explicitly model and analyze combinations of stochastic uncertainties, including nonlinear embeddings</a:t>
            </a:r>
          </a:p>
          <a:p>
            <a:pPr lvl="1"/>
            <a:r>
              <a:rPr lang="en-US" dirty="0"/>
              <a:t>Implicitly model the stochastic uncertainties when computational model is complex</a:t>
            </a:r>
          </a:p>
          <a:p>
            <a:pPr lvl="1"/>
            <a:r>
              <a:rPr lang="en-US" dirty="0"/>
              <a:t>Predictability assumption provides diagnostic for assessing sufficiency of stochastic model </a:t>
            </a:r>
            <a:r>
              <a:rPr lang="en-US"/>
              <a:t>(average “r”)</a:t>
            </a:r>
            <a:endParaRPr lang="en-US" dirty="0"/>
          </a:p>
          <a:p>
            <a:endParaRPr lang="en-US" dirty="0"/>
          </a:p>
          <a:p>
            <a:r>
              <a:rPr lang="en-US" dirty="0"/>
              <a:t>Extension to DCI is robust:</a:t>
            </a:r>
          </a:p>
          <a:p>
            <a:pPr lvl="1"/>
            <a:r>
              <a:rPr lang="en-US" dirty="0"/>
              <a:t>Theoretical guarantees from DCI apply to marginal updated distribution</a:t>
            </a:r>
          </a:p>
          <a:p>
            <a:pPr lvl="1"/>
            <a:r>
              <a:rPr lang="en-US" b="1" dirty="0"/>
              <a:t>Consistency:	</a:t>
            </a:r>
            <a:r>
              <a:rPr lang="en-US" dirty="0"/>
              <a:t>marginal updated sample is consistent with the observed sample</a:t>
            </a:r>
          </a:p>
        </p:txBody>
      </p:sp>
      <p:sp>
        <p:nvSpPr>
          <p:cNvPr id="4" name="Date Placeholder 3">
            <a:extLst>
              <a:ext uri="{FF2B5EF4-FFF2-40B4-BE49-F238E27FC236}">
                <a16:creationId xmlns:a16="http://schemas.microsoft.com/office/drawing/2014/main" id="{FBDBCE09-69F2-41CC-9B4C-CC48657FBF58}"/>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B5DB1967-9F5C-4260-95B3-E796808509B4}"/>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FD8C4DD3-BEE1-4AA8-9693-75B25B2B417E}"/>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608344014"/>
      </p:ext>
    </p:extLst>
  </p:cSld>
  <p:clrMapOvr>
    <a:masterClrMapping/>
  </p:clrMapOvr>
  <mc:AlternateContent xmlns:mc="http://schemas.openxmlformats.org/markup-compatibility/2006" xmlns:p14="http://schemas.microsoft.com/office/powerpoint/2010/main">
    <mc:Choice Requires="p14">
      <p:transition spd="slow" p14:dur="2000" advTm="84222"/>
    </mc:Choice>
    <mc:Fallback xmlns="">
      <p:transition spd="slow" advTm="8422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4CAB-3DE9-475F-B52B-43155BDA808F}"/>
              </a:ext>
            </a:extLst>
          </p:cNvPr>
          <p:cNvSpPr>
            <a:spLocks noGrp="1"/>
          </p:cNvSpPr>
          <p:nvPr>
            <p:ph type="title"/>
          </p:nvPr>
        </p:nvSpPr>
        <p:spPr/>
        <p:txBody>
          <a:bodyPr/>
          <a:lstStyle/>
          <a:p>
            <a:r>
              <a:rPr lang="en-US" dirty="0"/>
              <a:t>Overall Goal &amp; Outline</a:t>
            </a:r>
          </a:p>
        </p:txBody>
      </p:sp>
      <p:sp>
        <p:nvSpPr>
          <p:cNvPr id="3" name="Content Placeholder 2">
            <a:extLst>
              <a:ext uri="{FF2B5EF4-FFF2-40B4-BE49-F238E27FC236}">
                <a16:creationId xmlns:a16="http://schemas.microsoft.com/office/drawing/2014/main" id="{C9A6A3BC-B204-4C79-A3C9-61C998A5AD23}"/>
              </a:ext>
            </a:extLst>
          </p:cNvPr>
          <p:cNvSpPr>
            <a:spLocks noGrp="1"/>
          </p:cNvSpPr>
          <p:nvPr>
            <p:ph idx="1"/>
          </p:nvPr>
        </p:nvSpPr>
        <p:spPr>
          <a:xfrm>
            <a:off x="581192" y="2180497"/>
            <a:ext cx="11029615" cy="897554"/>
          </a:xfrm>
        </p:spPr>
        <p:txBody>
          <a:bodyPr/>
          <a:lstStyle/>
          <a:p>
            <a:r>
              <a:rPr lang="en-US" b="1" u="sng" dirty="0"/>
              <a:t>Goal: </a:t>
            </a:r>
            <a:r>
              <a:rPr lang="en-US" b="1" dirty="0"/>
              <a:t> </a:t>
            </a:r>
            <a:r>
              <a:rPr lang="en-US" dirty="0"/>
              <a:t>The data-consistent (DCI) approach is a flexible and robust framework for solving inverse problems</a:t>
            </a:r>
          </a:p>
        </p:txBody>
      </p:sp>
      <p:sp>
        <p:nvSpPr>
          <p:cNvPr id="4" name="Date Placeholder 3">
            <a:extLst>
              <a:ext uri="{FF2B5EF4-FFF2-40B4-BE49-F238E27FC236}">
                <a16:creationId xmlns:a16="http://schemas.microsoft.com/office/drawing/2014/main" id="{975C6774-DFE2-4824-ADB3-785263959C88}"/>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83A0CAB3-5CD5-4944-93E1-92FA53322076}"/>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C8054DF1-D2BE-4700-AC2E-51F08DAC3966}"/>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7" name="Content Placeholder 2">
            <a:extLst>
              <a:ext uri="{FF2B5EF4-FFF2-40B4-BE49-F238E27FC236}">
                <a16:creationId xmlns:a16="http://schemas.microsoft.com/office/drawing/2014/main" id="{D8820AC0-FBF6-4B32-A67B-C5360F96D010}"/>
              </a:ext>
            </a:extLst>
          </p:cNvPr>
          <p:cNvSpPr txBox="1">
            <a:spLocks/>
          </p:cNvSpPr>
          <p:nvPr/>
        </p:nvSpPr>
        <p:spPr>
          <a:xfrm>
            <a:off x="581191" y="3078051"/>
            <a:ext cx="11029615" cy="278074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rabicPeriod"/>
            </a:pPr>
            <a:r>
              <a:rPr lang="en-US" b="1" dirty="0"/>
              <a:t>Comparative Analysis				</a:t>
            </a:r>
            <a:r>
              <a:rPr lang="en-US" i="1" dirty="0">
                <a:solidFill>
                  <a:schemeClr val="accent3"/>
                </a:solidFill>
              </a:rPr>
              <a:t>(DCI handles different ill-posed inverse problems, differs from other methods)</a:t>
            </a:r>
          </a:p>
          <a:p>
            <a:pPr marL="342900" indent="-342900">
              <a:buFont typeface="+mj-lt"/>
              <a:buAutoNum type="arabicPeriod"/>
            </a:pPr>
            <a:endParaRPr lang="en-US" dirty="0"/>
          </a:p>
          <a:p>
            <a:pPr marL="342900" indent="-342900">
              <a:buFont typeface="+mj-lt"/>
              <a:buAutoNum type="arabicPeriod"/>
            </a:pPr>
            <a:r>
              <a:rPr lang="en-US" b="1" dirty="0"/>
              <a:t>Extension to Stochastic Maps		</a:t>
            </a:r>
            <a:r>
              <a:rPr lang="en-US" i="1" dirty="0">
                <a:solidFill>
                  <a:schemeClr val="accent3"/>
                </a:solidFill>
              </a:rPr>
              <a:t>(DCI offers flexible modeling of stochastic uncertainty, guarantees consistency)</a:t>
            </a:r>
            <a:endParaRPr lang="en-US" b="1" dirty="0"/>
          </a:p>
          <a:p>
            <a:pPr marL="342900" indent="-342900">
              <a:buFont typeface="+mj-lt"/>
              <a:buAutoNum type="arabicPeriod"/>
            </a:pPr>
            <a:endParaRPr lang="en-US" dirty="0"/>
          </a:p>
          <a:p>
            <a:pPr marL="342900" indent="-342900">
              <a:buFont typeface="+mj-lt"/>
              <a:buAutoNum type="arabicPeriod"/>
            </a:pPr>
            <a:r>
              <a:rPr lang="en-US" b="1" dirty="0"/>
              <a:t>Consequences of Finite Data</a:t>
            </a:r>
          </a:p>
        </p:txBody>
      </p:sp>
      <p:sp>
        <p:nvSpPr>
          <p:cNvPr id="8" name="Rectangle: Rounded Corners 7">
            <a:extLst>
              <a:ext uri="{FF2B5EF4-FFF2-40B4-BE49-F238E27FC236}">
                <a16:creationId xmlns:a16="http://schemas.microsoft.com/office/drawing/2014/main" id="{E761E8D3-BB4C-4AFF-A167-95956936EEAC}"/>
              </a:ext>
            </a:extLst>
          </p:cNvPr>
          <p:cNvSpPr/>
          <p:nvPr/>
        </p:nvSpPr>
        <p:spPr>
          <a:xfrm>
            <a:off x="424634" y="4884760"/>
            <a:ext cx="4018210" cy="804543"/>
          </a:xfrm>
          <a:prstGeom prst="roundRect">
            <a:avLst/>
          </a:prstGeom>
          <a:noFill/>
          <a:ln>
            <a:solidFill>
              <a:schemeClr val="accent5">
                <a:lumMod val="7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663878"/>
      </p:ext>
    </p:extLst>
  </p:cSld>
  <p:clrMapOvr>
    <a:masterClrMapping/>
  </p:clrMapOvr>
  <mc:AlternateContent xmlns:mc="http://schemas.openxmlformats.org/markup-compatibility/2006" xmlns:p14="http://schemas.microsoft.com/office/powerpoint/2010/main">
    <mc:Choice Requires="p14">
      <p:transition spd="slow" p14:dur="2000" advTm="13782"/>
    </mc:Choice>
    <mc:Fallback xmlns="">
      <p:transition spd="slow" advTm="1378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3D07-BB8E-4246-BA3F-218BED3116C2}"/>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Consequences of finite data</a:t>
            </a:r>
          </a:p>
        </p:txBody>
      </p:sp>
      <p:sp useBgFill="1">
        <p:nvSpPr>
          <p:cNvPr id="13" name="Rectangle 12">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47406A35-52C1-4573-846B-6F7AECAAEEC0}"/>
              </a:ext>
            </a:extLst>
          </p:cNvPr>
          <p:cNvPicPr>
            <a:picLocks noChangeAspect="1"/>
          </p:cNvPicPr>
          <p:nvPr/>
        </p:nvPicPr>
        <p:blipFill>
          <a:blip r:embed="rId3"/>
          <a:stretch>
            <a:fillRect/>
          </a:stretch>
        </p:blipFill>
        <p:spPr>
          <a:xfrm>
            <a:off x="657225" y="2374343"/>
            <a:ext cx="4962525" cy="3622645"/>
          </a:xfrm>
          <a:prstGeom prst="rect">
            <a:avLst/>
          </a:prstGeom>
        </p:spPr>
      </p:pic>
      <p:sp>
        <p:nvSpPr>
          <p:cNvPr id="3" name="Content Placeholder 2">
            <a:extLst>
              <a:ext uri="{FF2B5EF4-FFF2-40B4-BE49-F238E27FC236}">
                <a16:creationId xmlns:a16="http://schemas.microsoft.com/office/drawing/2014/main" id="{22387C1B-CB9A-4739-A950-6F075C02A6C9}"/>
              </a:ext>
            </a:extLst>
          </p:cNvPr>
          <p:cNvSpPr>
            <a:spLocks noGrp="1"/>
          </p:cNvSpPr>
          <p:nvPr>
            <p:ph idx="1"/>
          </p:nvPr>
        </p:nvSpPr>
        <p:spPr>
          <a:xfrm>
            <a:off x="6335805" y="3194296"/>
            <a:ext cx="5275001" cy="3031883"/>
          </a:xfrm>
        </p:spPr>
        <p:txBody>
          <a:bodyPr>
            <a:normAutofit fontScale="85000" lnSpcReduction="10000"/>
          </a:bodyPr>
          <a:lstStyle/>
          <a:p>
            <a:r>
              <a:rPr lang="en-US" dirty="0"/>
              <a:t>Observed distribution must be approx. from finite data</a:t>
            </a:r>
          </a:p>
          <a:p>
            <a:pPr lvl="1"/>
            <a:r>
              <a:rPr lang="en-US" dirty="0"/>
              <a:t>Many different methods for density estimation…</a:t>
            </a:r>
          </a:p>
          <a:p>
            <a:pPr lvl="1"/>
            <a:r>
              <a:rPr lang="en-US" dirty="0"/>
              <a:t>How do such approx. affect the DCI update?</a:t>
            </a:r>
          </a:p>
          <a:p>
            <a:pPr lvl="1"/>
            <a:endParaRPr lang="en-US" dirty="0"/>
          </a:p>
          <a:p>
            <a:r>
              <a:rPr lang="en-US" b="1" u="sng" dirty="0"/>
              <a:t>Contributions:</a:t>
            </a:r>
          </a:p>
          <a:p>
            <a:pPr marL="666900" lvl="1" indent="-342900">
              <a:buFont typeface="+mj-lt"/>
              <a:buAutoNum type="arabicPeriod"/>
            </a:pPr>
            <a:r>
              <a:rPr lang="en-US" dirty="0"/>
              <a:t>Extend convergence results </a:t>
            </a:r>
            <a:r>
              <a:rPr lang="en-US" dirty="0" err="1"/>
              <a:t>w.r.t.</a:t>
            </a:r>
            <a:r>
              <a:rPr lang="en-US" dirty="0"/>
              <a:t> observed distribution to different metrics</a:t>
            </a:r>
          </a:p>
          <a:p>
            <a:pPr marL="666900" lvl="1" indent="-342900">
              <a:buFont typeface="+mj-lt"/>
              <a:buAutoNum type="arabicPeriod"/>
            </a:pPr>
            <a:r>
              <a:rPr lang="en-US" dirty="0"/>
              <a:t>Quantify uncertainty of update due to finite approx.</a:t>
            </a:r>
          </a:p>
          <a:p>
            <a:pPr marL="666900" lvl="1" indent="-342900">
              <a:buFont typeface="+mj-lt"/>
              <a:buAutoNum type="arabicPeriod"/>
            </a:pPr>
            <a:r>
              <a:rPr lang="en-US" dirty="0"/>
              <a:t>Illustrate practical considerations and principles with kernel density estimates and Dirichlet Process</a:t>
            </a:r>
          </a:p>
        </p:txBody>
      </p:sp>
      <p:sp>
        <p:nvSpPr>
          <p:cNvPr id="5" name="Footer Placeholder 4">
            <a:extLst>
              <a:ext uri="{FF2B5EF4-FFF2-40B4-BE49-F238E27FC236}">
                <a16:creationId xmlns:a16="http://schemas.microsoft.com/office/drawing/2014/main" id="{B06D515A-6D34-4381-8535-BFB58A71C370}"/>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dirty="0"/>
              <a:t>Dissertation Defense</a:t>
            </a:r>
          </a:p>
        </p:txBody>
      </p:sp>
      <p:sp>
        <p:nvSpPr>
          <p:cNvPr id="4" name="Date Placeholder 3">
            <a:extLst>
              <a:ext uri="{FF2B5EF4-FFF2-40B4-BE49-F238E27FC236}">
                <a16:creationId xmlns:a16="http://schemas.microsoft.com/office/drawing/2014/main" id="{6B895E63-E9DA-484D-A589-29DF4451F1D4}"/>
              </a:ext>
            </a:extLst>
          </p:cNvPr>
          <p:cNvSpPr>
            <a:spLocks noGrp="1"/>
          </p:cNvSpPr>
          <p:nvPr>
            <p:ph type="dt" sz="half" idx="10"/>
          </p:nvPr>
        </p:nvSpPr>
        <p:spPr>
          <a:xfrm>
            <a:off x="7605951" y="6400800"/>
            <a:ext cx="2844799" cy="365125"/>
          </a:xfrm>
        </p:spPr>
        <p:txBody>
          <a:bodyPr>
            <a:normAutofit/>
          </a:bodyPr>
          <a:lstStyle/>
          <a:p>
            <a:pPr>
              <a:spcAft>
                <a:spcPts val="600"/>
              </a:spcAft>
            </a:pPr>
            <a:r>
              <a:rPr lang="en-US" dirty="0"/>
              <a:t>7/14/2021</a:t>
            </a:r>
          </a:p>
        </p:txBody>
      </p:sp>
      <p:sp>
        <p:nvSpPr>
          <p:cNvPr id="6" name="Slide Number Placeholder 5">
            <a:extLst>
              <a:ext uri="{FF2B5EF4-FFF2-40B4-BE49-F238E27FC236}">
                <a16:creationId xmlns:a16="http://schemas.microsoft.com/office/drawing/2014/main" id="{7DA43CE2-A262-4E41-8D20-EA8E52D615A9}"/>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33</a:t>
            </a:fld>
            <a:endParaRPr lang="en-US"/>
          </a:p>
        </p:txBody>
      </p:sp>
      <p:grpSp>
        <p:nvGrpSpPr>
          <p:cNvPr id="9" name="Group 8">
            <a:extLst>
              <a:ext uri="{FF2B5EF4-FFF2-40B4-BE49-F238E27FC236}">
                <a16:creationId xmlns:a16="http://schemas.microsoft.com/office/drawing/2014/main" id="{CCC44467-9B55-4575-83B9-FAD50DCFA543}"/>
              </a:ext>
            </a:extLst>
          </p:cNvPr>
          <p:cNvGrpSpPr/>
          <p:nvPr/>
        </p:nvGrpSpPr>
        <p:grpSpPr>
          <a:xfrm>
            <a:off x="6779819" y="1948226"/>
            <a:ext cx="4288664" cy="1013800"/>
            <a:chOff x="6814654" y="2180496"/>
            <a:chExt cx="4288664" cy="1013800"/>
          </a:xfrm>
        </p:grpSpPr>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7FD2BD8-F9A0-454B-9EC5-A1C9721C45C7}"/>
                    </a:ext>
                  </a:extLst>
                </p:cNvPr>
                <p:cNvSpPr/>
                <p:nvPr/>
              </p:nvSpPr>
              <p:spPr>
                <a:xfrm>
                  <a:off x="6814654" y="2180496"/>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solidFill>
                                  <a:srgbClr val="FFFF00"/>
                                </a:solidFill>
                                <a:latin typeface="Cambria Math" panose="02040503050406030204" pitchFamily="18" charset="0"/>
                              </a:rPr>
                            </m:ctrlPr>
                          </m:sSubPr>
                          <m:e>
                            <m:acc>
                              <m:accPr>
                                <m:chr m:val="̃"/>
                                <m:ctrlPr>
                                  <a:rPr lang="en-US" b="0" i="1" smtClean="0">
                                    <a:solidFill>
                                      <a:srgbClr val="FFFF00"/>
                                    </a:solidFill>
                                    <a:latin typeface="Cambria Math" panose="02040503050406030204" pitchFamily="18" charset="0"/>
                                  </a:rPr>
                                </m:ctrlPr>
                              </m:accPr>
                              <m:e>
                                <m:r>
                                  <a:rPr lang="en-US" b="0" i="1" smtClean="0">
                                    <a:solidFill>
                                      <a:srgbClr val="FFFF00"/>
                                    </a:solidFill>
                                    <a:latin typeface="Cambria Math" panose="02040503050406030204" pitchFamily="18" charset="0"/>
                                  </a:rPr>
                                  <m:t>𝜋</m:t>
                                </m:r>
                              </m:e>
                            </m:acc>
                          </m:e>
                          <m:sub>
                            <m:r>
                              <a:rPr lang="en-US" b="0" i="1" smtClean="0">
                                <a:solidFill>
                                  <a:srgbClr val="FFFF00"/>
                                </a:solidFill>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solidFill>
                                      <a:srgbClr val="FFFF00"/>
                                    </a:solidFill>
                                    <a:latin typeface="Cambria Math" panose="02040503050406030204" pitchFamily="18" charset="0"/>
                                  </a:rPr>
                                </m:ctrlPr>
                              </m:sSubPr>
                              <m:e>
                                <m:acc>
                                  <m:accPr>
                                    <m:chr m:val="̃"/>
                                    <m:ctrlPr>
                                      <a:rPr lang="en-US" b="0" i="1" smtClean="0">
                                        <a:solidFill>
                                          <a:srgbClr val="FFFF00"/>
                                        </a:solidFill>
                                        <a:latin typeface="Cambria Math" panose="02040503050406030204" pitchFamily="18" charset="0"/>
                                      </a:rPr>
                                    </m:ctrlPr>
                                  </m:accPr>
                                  <m:e>
                                    <m:r>
                                      <a:rPr lang="en-US" b="0" i="1" smtClean="0">
                                        <a:solidFill>
                                          <a:srgbClr val="FFFF00"/>
                                        </a:solidFill>
                                        <a:latin typeface="Cambria Math" panose="02040503050406030204" pitchFamily="18" charset="0"/>
                                      </a:rPr>
                                      <m:t>𝜋</m:t>
                                    </m:r>
                                  </m:e>
                                </m:acc>
                              </m:e>
                              <m:sub>
                                <m:r>
                                  <a:rPr lang="en-US" b="0" i="1" smtClean="0">
                                    <a:solidFill>
                                      <a:srgbClr val="FFFF00"/>
                                    </a:solidFill>
                                    <a:latin typeface="Cambria Math" panose="02040503050406030204" pitchFamily="18" charset="0"/>
                                  </a:rPr>
                                  <m:t>𝑜𝑏𝑠</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10" name="Rectangle: Rounded Corners 9">
                  <a:extLst>
                    <a:ext uri="{FF2B5EF4-FFF2-40B4-BE49-F238E27FC236}">
                      <a16:creationId xmlns:a16="http://schemas.microsoft.com/office/drawing/2014/main" id="{57FD2BD8-F9A0-454B-9EC5-A1C9721C45C7}"/>
                    </a:ext>
                  </a:extLst>
                </p:cNvPr>
                <p:cNvSpPr>
                  <a:spLocks noRot="1" noChangeAspect="1" noMove="1" noResize="1" noEditPoints="1" noAdjustHandles="1" noChangeArrowheads="1" noChangeShapeType="1" noTextEdit="1"/>
                </p:cNvSpPr>
                <p:nvPr/>
              </p:nvSpPr>
              <p:spPr>
                <a:xfrm>
                  <a:off x="6814654" y="2180496"/>
                  <a:ext cx="4288664" cy="1013800"/>
                </a:xfrm>
                <a:prstGeom prst="roundRect">
                  <a:avLst/>
                </a:prstGeom>
                <a:blipFill>
                  <a:blip r:embed="rId4"/>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38954A52-B90E-42B7-BF28-33B5284858FE}"/>
                </a:ext>
              </a:extLst>
            </p:cNvPr>
            <p:cNvSpPr/>
            <p:nvPr/>
          </p:nvSpPr>
          <p:spPr>
            <a:xfrm>
              <a:off x="9174375" y="2180496"/>
              <a:ext cx="1625600" cy="622596"/>
            </a:xfrm>
            <a:prstGeom prst="ellipse">
              <a:avLst/>
            </a:prstGeom>
            <a:noFill/>
            <a:ln>
              <a:solidFill>
                <a:srgbClr val="FFC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5211656"/>
      </p:ext>
    </p:extLst>
  </p:cSld>
  <p:clrMapOvr>
    <a:masterClrMapping/>
  </p:clrMapOvr>
  <mc:AlternateContent xmlns:mc="http://schemas.openxmlformats.org/markup-compatibility/2006" xmlns:p14="http://schemas.microsoft.com/office/powerpoint/2010/main">
    <mc:Choice Requires="p14">
      <p:transition spd="slow" p14:dur="2000" advTm="68029"/>
    </mc:Choice>
    <mc:Fallback xmlns="">
      <p:transition spd="slow" advTm="6802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81E7-3557-4191-A54A-965956CD55D2}"/>
              </a:ext>
            </a:extLst>
          </p:cNvPr>
          <p:cNvSpPr>
            <a:spLocks noGrp="1"/>
          </p:cNvSpPr>
          <p:nvPr>
            <p:ph type="title"/>
          </p:nvPr>
        </p:nvSpPr>
        <p:spPr/>
        <p:txBody>
          <a:bodyPr/>
          <a:lstStyle/>
          <a:p>
            <a:r>
              <a:rPr lang="en-US" dirty="0"/>
              <a:t>Convergence results for DCI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143EA5-48A9-4360-A0D0-49306379DE81}"/>
                  </a:ext>
                </a:extLst>
              </p:cNvPr>
              <p:cNvSpPr>
                <a:spLocks noGrp="1"/>
              </p:cNvSpPr>
              <p:nvPr>
                <p:ph idx="1"/>
              </p:nvPr>
            </p:nvSpPr>
            <p:spPr>
              <a:xfrm>
                <a:off x="581193" y="2180496"/>
                <a:ext cx="7334898" cy="3678303"/>
              </a:xfrm>
            </p:spPr>
            <p:txBody>
              <a:bodyPr>
                <a:normAutofit fontScale="92500" lnSpcReduction="10000"/>
              </a:bodyPr>
              <a:lstStyle/>
              <a:p>
                <a:r>
                  <a:rPr lang="en-US" dirty="0"/>
                  <a:t>Previous research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a14:m>
                <a:r>
                  <a:rPr lang="en-US" dirty="0"/>
                  <a:t>-norm (total variation metric):	</a:t>
                </a:r>
                <a:br>
                  <a:rPr lang="en-US" dirty="0"/>
                </a:br>
                <a:r>
                  <a:rPr lang="en-US" dirty="0"/>
                  <a:t>	approx. error of update = approx. error of observed</a:t>
                </a:r>
              </a:p>
              <a:p>
                <a:endParaRPr lang="en-US" dirty="0"/>
              </a:p>
              <a:p>
                <a:r>
                  <a:rPr lang="en-US" dirty="0"/>
                  <a:t>Density estimation methods use different norms to prove convergence</a:t>
                </a:r>
              </a:p>
              <a:p>
                <a:pPr lvl="1"/>
                <a:r>
                  <a:rPr lang="en-US" dirty="0"/>
                  <a:t>E.g., kernel density estimates (KDE) often use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-norm</a:t>
                </a:r>
              </a:p>
              <a:p>
                <a:pPr marL="324000" lvl="1" indent="0">
                  <a:buNone/>
                </a:pPr>
                <a14:m>
                  <m:oMath xmlns:m="http://schemas.openxmlformats.org/officeDocument/2006/math">
                    <m:r>
                      <a:rPr lang="en-US" b="1" i="1" smtClean="0">
                        <a:solidFill>
                          <a:srgbClr val="FF0000"/>
                        </a:solidFill>
                        <a:latin typeface="Cambria Math" panose="02040503050406030204" pitchFamily="18" charset="0"/>
                      </a:rPr>
                      <m:t>⇒</m:t>
                    </m:r>
                  </m:oMath>
                </a14:m>
                <a:r>
                  <a:rPr lang="en-US" b="1" i="1" dirty="0">
                    <a:solidFill>
                      <a:srgbClr val="FF0000"/>
                    </a:solidFill>
                  </a:rPr>
                  <a:t> 	Show convergence of update </a:t>
                </a:r>
                <a:r>
                  <a:rPr lang="en-US" b="1" i="1" dirty="0" err="1">
                    <a:solidFill>
                      <a:srgbClr val="FF0000"/>
                    </a:solidFill>
                  </a:rPr>
                  <a:t>w.r.t.</a:t>
                </a:r>
                <a:r>
                  <a:rPr lang="en-US" b="1" i="1" dirty="0">
                    <a:solidFill>
                      <a:srgbClr val="FF0000"/>
                    </a:solidFill>
                  </a:rPr>
                  <a:t> observed in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𝑳</m:t>
                        </m:r>
                      </m:e>
                      <m:sub>
                        <m:r>
                          <a:rPr lang="en-US" b="1" i="1" smtClean="0">
                            <a:solidFill>
                              <a:srgbClr val="FF0000"/>
                            </a:solidFill>
                            <a:latin typeface="Cambria Math" panose="02040503050406030204" pitchFamily="18" charset="0"/>
                          </a:rPr>
                          <m:t>𝒑</m:t>
                        </m:r>
                      </m:sub>
                    </m:sSub>
                  </m:oMath>
                </a14:m>
                <a:r>
                  <a:rPr lang="en-US" b="1" i="1" dirty="0">
                    <a:solidFill>
                      <a:srgbClr val="FF0000"/>
                    </a:solidFill>
                  </a:rPr>
                  <a:t>-norm</a:t>
                </a:r>
              </a:p>
              <a:p>
                <a:pPr lvl="1"/>
                <a:endParaRPr lang="en-US" dirty="0"/>
              </a:p>
              <a:p>
                <a:r>
                  <a:rPr lang="en-US" dirty="0"/>
                  <a:t>The update and observed are densities over two different spaces (</a:t>
                </a:r>
                <a14:m>
                  <m:oMath xmlns:m="http://schemas.openxmlformats.org/officeDocument/2006/math">
                    <m:r>
                      <m:rPr>
                        <m:sty m:val="p"/>
                      </m:rPr>
                      <a:rPr lang="en-US" b="0" i="0" smtClean="0">
                        <a:latin typeface="Cambria Math" panose="02040503050406030204" pitchFamily="18" charset="0"/>
                      </a:rPr>
                      <m:t>Λ</m:t>
                    </m:r>
                  </m:oMath>
                </a14:m>
                <a:r>
                  <a:rPr lang="en-US" dirty="0"/>
                  <a:t> vs. </a:t>
                </a:r>
                <a14:m>
                  <m:oMath xmlns:m="http://schemas.openxmlformats.org/officeDocument/2006/math">
                    <m:r>
                      <a:rPr lang="en-US" b="0" i="1" smtClean="0">
                        <a:latin typeface="Cambria Math" panose="02040503050406030204" pitchFamily="18" charset="0"/>
                      </a:rPr>
                      <m:t>𝐷</m:t>
                    </m:r>
                  </m:oMath>
                </a14:m>
                <a:r>
                  <a:rPr lang="en-US" dirty="0"/>
                  <a:t>)</a:t>
                </a:r>
              </a:p>
              <a:p>
                <a:pPr lvl="1"/>
                <a:r>
                  <a:rPr lang="en-US" dirty="0"/>
                  <a:t>Distances between their measures may require different metrics over two spaces</a:t>
                </a:r>
              </a:p>
              <a:p>
                <a:pPr marL="324000" lvl="1" indent="0">
                  <a:buNone/>
                </a:pPr>
                <a14:m>
                  <m:oMath xmlns:m="http://schemas.openxmlformats.org/officeDocument/2006/math">
                    <m:r>
                      <a:rPr lang="en-US" b="1" i="1" smtClean="0">
                        <a:solidFill>
                          <a:srgbClr val="FF0000"/>
                        </a:solidFill>
                        <a:latin typeface="Cambria Math" panose="02040503050406030204" pitchFamily="18" charset="0"/>
                      </a:rPr>
                      <m:t>⇒</m:t>
                    </m:r>
                  </m:oMath>
                </a14:m>
                <a:r>
                  <a:rPr lang="en-US" b="1" i="1" dirty="0">
                    <a:solidFill>
                      <a:srgbClr val="FF0000"/>
                    </a:solidFill>
                  </a:rPr>
                  <a:t> 	Use integral probability metrics to provide general conditions for 				convergence and equality of measures</a:t>
                </a:r>
              </a:p>
            </p:txBody>
          </p:sp>
        </mc:Choice>
        <mc:Fallback xmlns="">
          <p:sp>
            <p:nvSpPr>
              <p:cNvPr id="3" name="Content Placeholder 2">
                <a:extLst>
                  <a:ext uri="{FF2B5EF4-FFF2-40B4-BE49-F238E27FC236}">
                    <a16:creationId xmlns:a16="http://schemas.microsoft.com/office/drawing/2014/main" id="{9A143EA5-48A9-4360-A0D0-49306379DE81}"/>
                  </a:ext>
                </a:extLst>
              </p:cNvPr>
              <p:cNvSpPr>
                <a:spLocks noGrp="1" noRot="1" noChangeAspect="1" noMove="1" noResize="1" noEditPoints="1" noAdjustHandles="1" noChangeArrowheads="1" noChangeShapeType="1" noTextEdit="1"/>
              </p:cNvSpPr>
              <p:nvPr>
                <p:ph idx="1"/>
              </p:nvPr>
            </p:nvSpPr>
            <p:spPr>
              <a:xfrm>
                <a:off x="581193" y="2180496"/>
                <a:ext cx="7334898" cy="3678303"/>
              </a:xfrm>
              <a:blipFill>
                <a:blip r:embed="rId4"/>
                <a:stretch>
                  <a:fillRect l="-24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462EDAE-D7F4-4626-AAE3-65CAA5C9AD10}"/>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722C7519-F8D6-466A-80C0-7CA500924742}"/>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7CE9FC67-1EE7-40A7-A120-F94E9AC84310}"/>
              </a:ext>
            </a:extLst>
          </p:cNvPr>
          <p:cNvSpPr>
            <a:spLocks noGrp="1"/>
          </p:cNvSpPr>
          <p:nvPr>
            <p:ph type="sldNum" sz="quarter" idx="12"/>
          </p:nvPr>
        </p:nvSpPr>
        <p:spPr/>
        <p:txBody>
          <a:bodyPr/>
          <a:lstStyle/>
          <a:p>
            <a:fld id="{D57F1E4F-1CFF-5643-939E-217C01CDF565}" type="slidenum">
              <a:rPr lang="en-US" smtClean="0"/>
              <a:pPr/>
              <a:t>34</a:t>
            </a:fld>
            <a:endParaRPr lang="en-US" dirty="0"/>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93F165A-77E4-43C0-86DC-F9A8E68A2928}"/>
                  </a:ext>
                </a:extLst>
              </p:cNvPr>
              <p:cNvSpPr/>
              <p:nvPr/>
            </p:nvSpPr>
            <p:spPr>
              <a:xfrm>
                <a:off x="7996750" y="2180496"/>
                <a:ext cx="3724988" cy="7576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𝜋</m:t>
                                      </m:r>
                                    </m:e>
                                  </m:acc>
                                </m:e>
                                <m:sub>
                                  <m:r>
                                    <a:rPr lang="en-US" sz="1400" b="0" i="1" smtClean="0">
                                      <a:latin typeface="Cambria Math" panose="02040503050406030204" pitchFamily="18" charset="0"/>
                                    </a:rPr>
                                    <m:t>𝑢𝑝</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𝑢𝑝</m:t>
                                  </m:r>
                                </m:sub>
                              </m:sSub>
                            </m:e>
                          </m:d>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1</m:t>
                              </m:r>
                            </m:sub>
                          </m:sSub>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Λ</m:t>
                              </m:r>
                            </m:e>
                          </m:d>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𝜋</m:t>
                                      </m:r>
                                    </m:e>
                                  </m:acc>
                                </m:e>
                                <m:sub>
                                  <m:r>
                                    <a:rPr lang="en-US" sz="1400" b="0" i="1" smtClean="0">
                                      <a:latin typeface="Cambria Math" panose="02040503050406030204" pitchFamily="18" charset="0"/>
                                    </a:rPr>
                                    <m:t>𝑜𝑏𝑠</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𝜋</m:t>
                                  </m:r>
                                </m:e>
                                <m:sub>
                                  <m:r>
                                    <a:rPr lang="en-US" sz="1400" b="0" i="1" smtClean="0">
                                      <a:latin typeface="Cambria Math" panose="02040503050406030204" pitchFamily="18" charset="0"/>
                                    </a:rPr>
                                    <m:t>𝑜𝑏𝑠</m:t>
                                  </m:r>
                                </m:sub>
                              </m:sSub>
                            </m:e>
                          </m:d>
                        </m:e>
                        <m:sub>
                          <m:sSub>
                            <m:sSubPr>
                              <m:ctrlPr>
                                <a:rPr lang="en-US"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1</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𝐷</m:t>
                              </m:r>
                            </m:e>
                          </m:d>
                        </m:sub>
                      </m:sSub>
                    </m:oMath>
                  </m:oMathPara>
                </a14:m>
                <a:endParaRPr lang="en-US" sz="1400" dirty="0"/>
              </a:p>
            </p:txBody>
          </p:sp>
        </mc:Choice>
        <mc:Fallback xmlns="">
          <p:sp>
            <p:nvSpPr>
              <p:cNvPr id="10" name="Rectangle: Rounded Corners 9">
                <a:extLst>
                  <a:ext uri="{FF2B5EF4-FFF2-40B4-BE49-F238E27FC236}">
                    <a16:creationId xmlns:a16="http://schemas.microsoft.com/office/drawing/2014/main" id="{893F165A-77E4-43C0-86DC-F9A8E68A2928}"/>
                  </a:ext>
                </a:extLst>
              </p:cNvPr>
              <p:cNvSpPr>
                <a:spLocks noRot="1" noChangeAspect="1" noMove="1" noResize="1" noEditPoints="1" noAdjustHandles="1" noChangeArrowheads="1" noChangeShapeType="1" noTextEdit="1"/>
              </p:cNvSpPr>
              <p:nvPr/>
            </p:nvSpPr>
            <p:spPr>
              <a:xfrm>
                <a:off x="7996750" y="2180496"/>
                <a:ext cx="3724988" cy="757646"/>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9129DF2C-E944-4297-96F2-F7FBA71ED6E2}"/>
                  </a:ext>
                </a:extLst>
              </p:cNvPr>
              <p:cNvSpPr/>
              <p:nvPr/>
            </p:nvSpPr>
            <p:spPr>
              <a:xfrm>
                <a:off x="7996750" y="3402682"/>
                <a:ext cx="3724988" cy="7576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𝜋</m:t>
                                      </m:r>
                                    </m:e>
                                  </m:acc>
                                </m:e>
                                <m:sub>
                                  <m:r>
                                    <a:rPr lang="en-US" sz="1400" b="0" i="1" smtClean="0">
                                      <a:latin typeface="Cambria Math" panose="02040503050406030204" pitchFamily="18" charset="0"/>
                                    </a:rPr>
                                    <m:t>𝑢𝑝</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𝑢𝑝</m:t>
                                  </m:r>
                                </m:sub>
                              </m:sSub>
                            </m:e>
                          </m:d>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𝑝</m:t>
                              </m:r>
                            </m:sub>
                          </m:sSub>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Λ</m:t>
                              </m:r>
                            </m:e>
                          </m:d>
                        </m:sub>
                      </m:sSub>
                      <m:r>
                        <a:rPr lang="en-US" sz="1400" b="0" i="1" smtClean="0">
                          <a:latin typeface="Cambria Math" panose="02040503050406030204" pitchFamily="18" charset="0"/>
                        </a:rPr>
                        <m:t>≤</m:t>
                      </m:r>
                      <m:r>
                        <a:rPr lang="en-US" sz="1400" b="0" i="1" smtClean="0">
                          <a:latin typeface="Cambria Math" panose="02040503050406030204" pitchFamily="18" charset="0"/>
                        </a:rPr>
                        <m:t>𝐶</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𝜋</m:t>
                                      </m:r>
                                    </m:e>
                                  </m:acc>
                                </m:e>
                                <m:sub>
                                  <m:r>
                                    <a:rPr lang="en-US" sz="1400" b="0" i="1" smtClean="0">
                                      <a:latin typeface="Cambria Math" panose="02040503050406030204" pitchFamily="18" charset="0"/>
                                    </a:rPr>
                                    <m:t>𝑜𝑏𝑠</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𝜋</m:t>
                                  </m:r>
                                </m:e>
                                <m:sub>
                                  <m:r>
                                    <a:rPr lang="en-US" sz="1400" b="0" i="1" smtClean="0">
                                      <a:latin typeface="Cambria Math" panose="02040503050406030204" pitchFamily="18" charset="0"/>
                                    </a:rPr>
                                    <m:t>𝑜𝑏𝑠</m:t>
                                  </m:r>
                                </m:sub>
                              </m:sSub>
                            </m:e>
                          </m:d>
                        </m:e>
                        <m:sub>
                          <m:sSub>
                            <m:sSubPr>
                              <m:ctrlPr>
                                <a:rPr lang="en-US" sz="1400" i="1">
                                  <a:latin typeface="Cambria Math" panose="02040503050406030204" pitchFamily="18" charset="0"/>
                                </a:rPr>
                              </m:ctrlPr>
                            </m:sSubPr>
                            <m:e>
                              <m:r>
                                <a:rPr lang="en-US" sz="1400" i="1">
                                  <a:latin typeface="Cambria Math" panose="02040503050406030204" pitchFamily="18" charset="0"/>
                                </a:rPr>
                                <m:t>𝐿</m:t>
                              </m:r>
                            </m:e>
                            <m:sub>
                              <m:r>
                                <a:rPr lang="en-US" sz="1400" b="0" i="1" smtClean="0">
                                  <a:latin typeface="Cambria Math" panose="02040503050406030204" pitchFamily="18" charset="0"/>
                                </a:rPr>
                                <m:t>𝑝</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𝐷</m:t>
                              </m:r>
                            </m:e>
                          </m:d>
                        </m:sub>
                      </m:sSub>
                    </m:oMath>
                  </m:oMathPara>
                </a14:m>
                <a:endParaRPr lang="en-US" sz="1400" dirty="0"/>
              </a:p>
            </p:txBody>
          </p:sp>
        </mc:Choice>
        <mc:Fallback xmlns="">
          <p:sp>
            <p:nvSpPr>
              <p:cNvPr id="11" name="Rectangle: Rounded Corners 10">
                <a:extLst>
                  <a:ext uri="{FF2B5EF4-FFF2-40B4-BE49-F238E27FC236}">
                    <a16:creationId xmlns:a16="http://schemas.microsoft.com/office/drawing/2014/main" id="{9129DF2C-E944-4297-96F2-F7FBA71ED6E2}"/>
                  </a:ext>
                </a:extLst>
              </p:cNvPr>
              <p:cNvSpPr>
                <a:spLocks noRot="1" noChangeAspect="1" noMove="1" noResize="1" noEditPoints="1" noAdjustHandles="1" noChangeArrowheads="1" noChangeShapeType="1" noTextEdit="1"/>
              </p:cNvSpPr>
              <p:nvPr/>
            </p:nvSpPr>
            <p:spPr>
              <a:xfrm>
                <a:off x="7996750" y="3402682"/>
                <a:ext cx="3724988" cy="757646"/>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24247190-5587-4A8E-A2A3-AC561FFB57BB}"/>
                  </a:ext>
                </a:extLst>
              </p:cNvPr>
              <p:cNvSpPr/>
              <p:nvPr/>
            </p:nvSpPr>
            <p:spPr>
              <a:xfrm>
                <a:off x="7996750" y="4624868"/>
                <a:ext cx="3724988" cy="7576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ℱ</m:t>
                              </m:r>
                            </m:e>
                            <m:sub>
                              <m:r>
                                <m:rPr>
                                  <m:sty m:val="p"/>
                                </m:rPr>
                                <a:rPr lang="en-US" sz="1400" b="0" i="0" smtClean="0">
                                  <a:latin typeface="Cambria Math" panose="02040503050406030204" pitchFamily="18" charset="0"/>
                                </a:rPr>
                                <m:t>Λ</m:t>
                              </m:r>
                            </m:sub>
                          </m:sSub>
                        </m:sub>
                      </m:sSub>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acc>
                                <m:accPr>
                                  <m:chr m:val="̃"/>
                                  <m:ctrlPr>
                                    <a:rPr lang="en-US" sz="1400" b="0" i="1" smtClean="0">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ℙ</m:t>
                                  </m:r>
                                </m:e>
                              </m:acc>
                            </m:e>
                            <m:sub>
                              <m:r>
                                <a:rPr lang="en-US" sz="1400" b="0" i="1" smtClean="0">
                                  <a:latin typeface="Cambria Math" panose="02040503050406030204" pitchFamily="18" charset="0"/>
                                  <a:ea typeface="Cambria Math" panose="02040503050406030204" pitchFamily="18" charset="0"/>
                                </a:rPr>
                                <m:t>𝑢𝑝</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ℙ</m:t>
                              </m:r>
                            </m:e>
                            <m:sub>
                              <m:r>
                                <a:rPr lang="en-US" sz="1400" i="1">
                                  <a:latin typeface="Cambria Math" panose="02040503050406030204" pitchFamily="18" charset="0"/>
                                  <a:ea typeface="Cambria Math" panose="02040503050406030204" pitchFamily="18" charset="0"/>
                                </a:rPr>
                                <m:t>𝑢𝑝</m:t>
                              </m:r>
                            </m:sub>
                          </m:sSub>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sSub>
                            <m:sSubPr>
                              <m:ctrlPr>
                                <a:rPr lang="en-US" sz="1400" i="1">
                                  <a:latin typeface="Cambria Math" panose="02040503050406030204" pitchFamily="18" charset="0"/>
                                </a:rPr>
                              </m:ctrlPr>
                            </m:sSubPr>
                            <m:e>
                              <m:r>
                                <a:rPr lang="en-US" sz="1400" i="1" smtClean="0">
                                  <a:latin typeface="Cambria Math" panose="02040503050406030204" pitchFamily="18" charset="0"/>
                                </a:rPr>
                                <m:t>ℱ</m:t>
                              </m:r>
                            </m:e>
                            <m:sub>
                              <m:r>
                                <a:rPr lang="en-US" sz="1400" b="0" i="1" smtClean="0">
                                  <a:latin typeface="Cambria Math" panose="02040503050406030204" pitchFamily="18" charset="0"/>
                                </a:rPr>
                                <m:t>𝐷</m:t>
                              </m:r>
                            </m:sub>
                          </m:sSub>
                        </m:sub>
                      </m:sSub>
                      <m:d>
                        <m:dPr>
                          <m:ctrlPr>
                            <a:rPr lang="en-US" sz="1400" i="1">
                              <a:latin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ℙ</m:t>
                                  </m:r>
                                </m:e>
                              </m:acc>
                            </m:e>
                            <m:sub>
                              <m:r>
                                <a:rPr lang="en-US" sz="1400" b="0" i="1" smtClean="0">
                                  <a:latin typeface="Cambria Math" panose="02040503050406030204" pitchFamily="18" charset="0"/>
                                  <a:ea typeface="Cambria Math" panose="02040503050406030204" pitchFamily="18" charset="0"/>
                                </a:rPr>
                                <m:t>𝑜𝑏𝑠</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ℙ</m:t>
                              </m:r>
                            </m:e>
                            <m:sub>
                              <m:r>
                                <a:rPr lang="en-US" sz="1400" b="0" i="1" smtClean="0">
                                  <a:latin typeface="Cambria Math" panose="02040503050406030204" pitchFamily="18" charset="0"/>
                                  <a:ea typeface="Cambria Math" panose="02040503050406030204" pitchFamily="18" charset="0"/>
                                </a:rPr>
                                <m:t>𝑜𝑏𝑠</m:t>
                              </m:r>
                            </m:sub>
                          </m:sSub>
                        </m:e>
                      </m:d>
                    </m:oMath>
                  </m:oMathPara>
                </a14:m>
                <a:endParaRPr lang="en-US" sz="1400" dirty="0"/>
              </a:p>
            </p:txBody>
          </p:sp>
        </mc:Choice>
        <mc:Fallback xmlns="">
          <p:sp>
            <p:nvSpPr>
              <p:cNvPr id="12" name="Rectangle: Rounded Corners 11">
                <a:extLst>
                  <a:ext uri="{FF2B5EF4-FFF2-40B4-BE49-F238E27FC236}">
                    <a16:creationId xmlns:a16="http://schemas.microsoft.com/office/drawing/2014/main" id="{24247190-5587-4A8E-A2A3-AC561FFB57BB}"/>
                  </a:ext>
                </a:extLst>
              </p:cNvPr>
              <p:cNvSpPr>
                <a:spLocks noRot="1" noChangeAspect="1" noMove="1" noResize="1" noEditPoints="1" noAdjustHandles="1" noChangeArrowheads="1" noChangeShapeType="1" noTextEdit="1"/>
              </p:cNvSpPr>
              <p:nvPr/>
            </p:nvSpPr>
            <p:spPr>
              <a:xfrm>
                <a:off x="7996750" y="4624868"/>
                <a:ext cx="3724988" cy="757646"/>
              </a:xfrm>
              <a:prstGeom prst="roundRect">
                <a:avLst/>
              </a:prstGeom>
              <a:blipFill>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740590038"/>
      </p:ext>
    </p:extLst>
  </p:cSld>
  <p:clrMapOvr>
    <a:masterClrMapping/>
  </p:clrMapOvr>
  <mc:AlternateContent xmlns:mc="http://schemas.openxmlformats.org/markup-compatibility/2006" xmlns:p14="http://schemas.microsoft.com/office/powerpoint/2010/main">
    <mc:Choice Requires="p14">
      <p:transition spd="slow" p14:dur="2000" advTm="106083"/>
    </mc:Choice>
    <mc:Fallback xmlns="">
      <p:transition spd="slow" advTm="1060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C74BB-E30B-48A2-8FD9-177B72FDEA81}"/>
              </a:ext>
            </a:extLst>
          </p:cNvPr>
          <p:cNvSpPr>
            <a:spLocks noGrp="1"/>
          </p:cNvSpPr>
          <p:nvPr>
            <p:ph type="title"/>
          </p:nvPr>
        </p:nvSpPr>
        <p:spPr/>
        <p:txBody>
          <a:bodyPr/>
          <a:lstStyle/>
          <a:p>
            <a:r>
              <a:rPr lang="en-US"/>
              <a:t>Impact of results for future research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E37F5C-C3BE-494E-A45C-A5D1B0E1A804}"/>
                  </a:ext>
                </a:extLst>
              </p:cNvPr>
              <p:cNvSpPr>
                <a:spLocks noGrp="1"/>
              </p:cNvSpPr>
              <p:nvPr>
                <p:ph idx="1"/>
              </p:nvPr>
            </p:nvSpPr>
            <p:spPr>
              <a:xfrm>
                <a:off x="581191" y="2023742"/>
                <a:ext cx="11029615" cy="1248504"/>
              </a:xfrm>
            </p:spPr>
            <p:txBody>
              <a:bodyPr>
                <a:normAutofit/>
              </a:bodyPr>
              <a:lstStyle/>
              <a:p>
                <a:r>
                  <a:rPr lang="en-US" dirty="0"/>
                  <a:t>Theoretical basis for analyzing converge of update </a:t>
                </a:r>
                <a:r>
                  <a:rPr lang="en-US" dirty="0" err="1"/>
                  <a:t>w.r.t.</a:t>
                </a:r>
                <a:r>
                  <a:rPr lang="en-US" dirty="0"/>
                  <a:t> different density estimation methods used for observed</a:t>
                </a:r>
              </a:p>
              <a:p>
                <a:pPr lvl="1"/>
                <a:r>
                  <a:rPr lang="en-US" dirty="0"/>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-convergence of GKDE in data space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2</m:t>
                        </m:r>
                      </m:sub>
                    </m:sSub>
                  </m:oMath>
                </a14:m>
                <a:r>
                  <a:rPr lang="en-US" dirty="0"/>
                  <a:t>-convergence of update in parameter space at a similar rate</a:t>
                </a:r>
              </a:p>
              <a:p>
                <a:pPr lvl="1"/>
                <a:r>
                  <a:rPr lang="en-US" dirty="0"/>
                  <a:t>Results with integral probability metrics (IPM) useful for density estimation with Generative Adversarial Networks (GANs)</a:t>
                </a:r>
              </a:p>
            </p:txBody>
          </p:sp>
        </mc:Choice>
        <mc:Fallback xmlns="">
          <p:sp>
            <p:nvSpPr>
              <p:cNvPr id="3" name="Content Placeholder 2">
                <a:extLst>
                  <a:ext uri="{FF2B5EF4-FFF2-40B4-BE49-F238E27FC236}">
                    <a16:creationId xmlns:a16="http://schemas.microsoft.com/office/drawing/2014/main" id="{0CE37F5C-C3BE-494E-A45C-A5D1B0E1A804}"/>
                  </a:ext>
                </a:extLst>
              </p:cNvPr>
              <p:cNvSpPr>
                <a:spLocks noGrp="1" noRot="1" noChangeAspect="1" noMove="1" noResize="1" noEditPoints="1" noAdjustHandles="1" noChangeArrowheads="1" noChangeShapeType="1" noTextEdit="1"/>
              </p:cNvSpPr>
              <p:nvPr>
                <p:ph idx="1"/>
              </p:nvPr>
            </p:nvSpPr>
            <p:spPr>
              <a:xfrm>
                <a:off x="581191" y="2023742"/>
                <a:ext cx="11029615" cy="1248504"/>
              </a:xfrm>
              <a:blipFill>
                <a:blip r:embed="rId4"/>
                <a:stretch>
                  <a:fillRect l="-221" b="-48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50ECE9-3282-422F-B6D6-027F02D3652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810392CA-442A-464A-89D4-5B49A6C2F3D6}"/>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6B804EA3-A78F-4B77-A25D-0D0119B82B6E}"/>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0" name="Picture 9" descr="Graphical user interface, application&#10;&#10;Description automatically generated">
            <a:extLst>
              <a:ext uri="{FF2B5EF4-FFF2-40B4-BE49-F238E27FC236}">
                <a16:creationId xmlns:a16="http://schemas.microsoft.com/office/drawing/2014/main" id="{87FEB23B-EA0A-4160-85A4-7A6E977558A3}"/>
              </a:ext>
            </a:extLst>
          </p:cNvPr>
          <p:cNvPicPr>
            <a:picLocks noChangeAspect="1"/>
          </p:cNvPicPr>
          <p:nvPr/>
        </p:nvPicPr>
        <p:blipFill>
          <a:blip r:embed="rId5"/>
          <a:stretch>
            <a:fillRect/>
          </a:stretch>
        </p:blipFill>
        <p:spPr>
          <a:xfrm>
            <a:off x="2252289" y="3429000"/>
            <a:ext cx="7231345" cy="2882824"/>
          </a:xfrm>
          <a:prstGeom prst="rect">
            <a:avLst/>
          </a:prstGeom>
        </p:spPr>
      </p:pic>
    </p:spTree>
    <p:custDataLst>
      <p:tags r:id="rId1"/>
    </p:custDataLst>
    <p:extLst>
      <p:ext uri="{BB962C8B-B14F-4D97-AF65-F5344CB8AC3E}">
        <p14:creationId xmlns:p14="http://schemas.microsoft.com/office/powerpoint/2010/main" val="407701082"/>
      </p:ext>
    </p:extLst>
  </p:cSld>
  <p:clrMapOvr>
    <a:masterClrMapping/>
  </p:clrMapOvr>
  <mc:AlternateContent xmlns:mc="http://schemas.openxmlformats.org/markup-compatibility/2006" xmlns:p14="http://schemas.microsoft.com/office/powerpoint/2010/main">
    <mc:Choice Requires="p14">
      <p:transition spd="slow" p14:dur="2000" advTm="67347"/>
    </mc:Choice>
    <mc:Fallback xmlns="">
      <p:transition spd="slow" advTm="673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638A-B121-443B-AF53-6A2115B11DFA}"/>
              </a:ext>
            </a:extLst>
          </p:cNvPr>
          <p:cNvSpPr>
            <a:spLocks noGrp="1"/>
          </p:cNvSpPr>
          <p:nvPr>
            <p:ph type="title"/>
          </p:nvPr>
        </p:nvSpPr>
        <p:spPr/>
        <p:txBody>
          <a:bodyPr/>
          <a:lstStyle/>
          <a:p>
            <a:r>
              <a:rPr lang="en-US" dirty="0"/>
              <a:t>uncertainty of update due to finite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487C27-50C2-4103-8491-A9133D924B0F}"/>
                  </a:ext>
                </a:extLst>
              </p:cNvPr>
              <p:cNvSpPr>
                <a:spLocks noGrp="1"/>
              </p:cNvSpPr>
              <p:nvPr>
                <p:ph idx="1"/>
              </p:nvPr>
            </p:nvSpPr>
            <p:spPr/>
            <p:txBody>
              <a:bodyPr>
                <a:normAutofit/>
              </a:bodyPr>
              <a:lstStyle/>
              <a:p>
                <a:pPr marL="342900" indent="-342900">
                  <a:buFont typeface="+mj-lt"/>
                  <a:buAutoNum type="arabicPeriod"/>
                </a:pPr>
                <a:r>
                  <a:rPr lang="en-US" dirty="0"/>
                  <a:t>Convergence: more data </a:t>
                </a:r>
                <a14:m>
                  <m:oMath xmlns:m="http://schemas.openxmlformats.org/officeDocument/2006/math">
                    <m:r>
                      <a:rPr lang="en-US" b="0" i="1" smtClean="0">
                        <a:latin typeface="Cambria Math" panose="02040503050406030204" pitchFamily="18" charset="0"/>
                      </a:rPr>
                      <m:t>⇒</m:t>
                    </m:r>
                  </m:oMath>
                </a14:m>
                <a:r>
                  <a:rPr lang="en-US" dirty="0"/>
                  <a:t> better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𝑜𝑏𝑠</m:t>
                        </m:r>
                      </m:sub>
                    </m:sSub>
                  </m:oMath>
                </a14:m>
                <a:r>
                  <a:rPr lang="en-US" dirty="0"/>
                  <a:t> </a:t>
                </a:r>
                <a14:m>
                  <m:oMath xmlns:m="http://schemas.openxmlformats.org/officeDocument/2006/math">
                    <m:r>
                      <a:rPr lang="en-US" b="0" i="1" dirty="0" smtClean="0">
                        <a:latin typeface="Cambria Math" panose="02040503050406030204" pitchFamily="18" charset="0"/>
                      </a:rPr>
                      <m:t>⇒</m:t>
                    </m:r>
                  </m:oMath>
                </a14:m>
                <a:r>
                  <a:rPr lang="en-US" dirty="0"/>
                  <a:t> better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𝑢𝑝𝑑𝑎𝑡𝑒</m:t>
                        </m:r>
                      </m:sub>
                    </m:sSub>
                  </m:oMath>
                </a14:m>
                <a:endParaRPr lang="en-US" b="0" dirty="0"/>
              </a:p>
              <a:p>
                <a:pPr lvl="1"/>
                <a:endParaRPr lang="en-US" dirty="0"/>
              </a:p>
              <a:p>
                <a:pPr marL="342900" indent="-342900">
                  <a:buFont typeface="+mj-lt"/>
                  <a:buAutoNum type="arabicPeriod"/>
                </a:pPr>
                <a:r>
                  <a:rPr lang="en-US" dirty="0"/>
                  <a:t>What is the variability of the update </a:t>
                </a:r>
                <a:r>
                  <a:rPr lang="en-US" i="1" dirty="0"/>
                  <a:t>given</a:t>
                </a:r>
                <a:r>
                  <a:rPr lang="en-US" dirty="0"/>
                  <a:t> a dataset? What is the uncertainty of the update due to finite sampling?</a:t>
                </a:r>
              </a:p>
              <a:p>
                <a:pPr lvl="1"/>
                <a:r>
                  <a:rPr lang="en-US" dirty="0"/>
                  <a:t>For density estimation of observed: use Confidence or Credible Intervals (CI)</a:t>
                </a:r>
              </a:p>
              <a:p>
                <a:pPr marL="324000" lvl="1" indent="0">
                  <a:buNone/>
                </a:pPr>
                <a14:m>
                  <m:oMath xmlns:m="http://schemas.openxmlformats.org/officeDocument/2006/math">
                    <m:r>
                      <a:rPr lang="en-US" b="1" i="1" smtClean="0">
                        <a:solidFill>
                          <a:srgbClr val="FF0000"/>
                        </a:solidFill>
                        <a:latin typeface="Cambria Math" panose="02040503050406030204" pitchFamily="18" charset="0"/>
                      </a:rPr>
                      <m:t>⇒</m:t>
                    </m:r>
                  </m:oMath>
                </a14:m>
                <a:r>
                  <a:rPr lang="en-US" b="1" i="1" dirty="0">
                    <a:solidFill>
                      <a:srgbClr val="FF0000"/>
                    </a:solidFill>
                  </a:rPr>
                  <a:t>	Show how to use the CI for the observed to obtain CI for the update</a:t>
                </a:r>
              </a:p>
              <a:p>
                <a:pPr lvl="1"/>
                <a:endParaRPr lang="en-US" dirty="0"/>
              </a:p>
              <a:p>
                <a:pPr marL="342900" indent="-342900">
                  <a:buFont typeface="+mj-lt"/>
                  <a:buAutoNum type="arabicPeriod"/>
                </a:pPr>
                <a:r>
                  <a:rPr lang="en-US" dirty="0"/>
                  <a:t>Two nonparametric density estimation methods: GKDE and Dirichlet Process</a:t>
                </a:r>
              </a:p>
              <a:p>
                <a:pPr marL="324000" lvl="1" indent="0">
                  <a:buNone/>
                </a:pPr>
                <a14:m>
                  <m:oMath xmlns:m="http://schemas.openxmlformats.org/officeDocument/2006/math">
                    <m:r>
                      <a:rPr lang="en-US" b="1" i="1" smtClean="0">
                        <a:solidFill>
                          <a:srgbClr val="FF0000"/>
                        </a:solidFill>
                        <a:latin typeface="Cambria Math" panose="02040503050406030204" pitchFamily="18" charset="0"/>
                      </a:rPr>
                      <m:t>⇒ </m:t>
                    </m:r>
                  </m:oMath>
                </a14:m>
                <a:r>
                  <a:rPr lang="en-US" b="1" i="1" dirty="0">
                    <a:solidFill>
                      <a:srgbClr val="FF0000"/>
                    </a:solidFill>
                  </a:rPr>
                  <a:t>	Illustrate practical considerations and perform UQ of update (using CI) for each method</a:t>
                </a:r>
              </a:p>
              <a:p>
                <a:pPr marL="324000" lvl="1" indent="0">
                  <a:buNone/>
                </a:pPr>
                <a14:m>
                  <m:oMath xmlns:m="http://schemas.openxmlformats.org/officeDocument/2006/math">
                    <m:r>
                      <a:rPr lang="en-US" b="1" i="1" smtClean="0">
                        <a:solidFill>
                          <a:srgbClr val="FF0000"/>
                        </a:solidFill>
                        <a:latin typeface="Cambria Math" panose="02040503050406030204" pitchFamily="18" charset="0"/>
                      </a:rPr>
                      <m:t>⇒</m:t>
                    </m:r>
                  </m:oMath>
                </a14:m>
                <a:r>
                  <a:rPr lang="en-US" b="1" i="1" dirty="0">
                    <a:solidFill>
                      <a:srgbClr val="FF0000"/>
                    </a:solidFill>
                  </a:rPr>
                  <a:t>	Highlight some extra benefits of using Dirichlet Process mixture model for analyzing the update</a:t>
                </a:r>
              </a:p>
            </p:txBody>
          </p:sp>
        </mc:Choice>
        <mc:Fallback xmlns="">
          <p:sp>
            <p:nvSpPr>
              <p:cNvPr id="3" name="Content Placeholder 2">
                <a:extLst>
                  <a:ext uri="{FF2B5EF4-FFF2-40B4-BE49-F238E27FC236}">
                    <a16:creationId xmlns:a16="http://schemas.microsoft.com/office/drawing/2014/main" id="{55487C27-50C2-4103-8491-A9133D924B0F}"/>
                  </a:ext>
                </a:extLst>
              </p:cNvPr>
              <p:cNvSpPr>
                <a:spLocks noGrp="1" noRot="1" noChangeAspect="1" noMove="1" noResize="1" noEditPoints="1" noAdjustHandles="1" noChangeArrowheads="1" noChangeShapeType="1" noTextEdit="1"/>
              </p:cNvSpPr>
              <p:nvPr>
                <p:ph idx="1"/>
              </p:nvPr>
            </p:nvSpPr>
            <p:spPr>
              <a:blipFill>
                <a:blip r:embed="rId4"/>
                <a:stretch>
                  <a:fillRect l="-33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F80F0A7-8824-47E3-96F3-7DD9DDB4692A}"/>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542C0BCF-FA8B-42B9-8D30-4913131D90C3}"/>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E6B945C5-4CD4-40F7-B80C-CBF3AEC18D6E}"/>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custDataLst>
      <p:tags r:id="rId1"/>
    </p:custDataLst>
    <p:extLst>
      <p:ext uri="{BB962C8B-B14F-4D97-AF65-F5344CB8AC3E}">
        <p14:creationId xmlns:p14="http://schemas.microsoft.com/office/powerpoint/2010/main" val="2125651737"/>
      </p:ext>
    </p:extLst>
  </p:cSld>
  <p:clrMapOvr>
    <a:masterClrMapping/>
  </p:clrMapOvr>
  <mc:AlternateContent xmlns:mc="http://schemas.openxmlformats.org/markup-compatibility/2006" xmlns:p14="http://schemas.microsoft.com/office/powerpoint/2010/main">
    <mc:Choice Requires="p14">
      <p:transition spd="slow" p14:dur="2000" advTm="96084"/>
    </mc:Choice>
    <mc:Fallback xmlns="">
      <p:transition spd="slow" advTm="960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55248DD-9D6A-4783-B819-1E10A50967C5}"/>
              </a:ext>
            </a:extLst>
          </p:cNvPr>
          <p:cNvSpPr>
            <a:spLocks noGrp="1"/>
          </p:cNvSpPr>
          <p:nvPr>
            <p:ph type="title"/>
          </p:nvPr>
        </p:nvSpPr>
        <p:spPr>
          <a:xfrm>
            <a:off x="764110" y="826346"/>
            <a:ext cx="3171905" cy="1013800"/>
          </a:xfrm>
        </p:spPr>
        <p:txBody>
          <a:bodyPr>
            <a:normAutofit/>
          </a:bodyPr>
          <a:lstStyle/>
          <a:p>
            <a:pPr>
              <a:lnSpc>
                <a:spcPct val="90000"/>
              </a:lnSpc>
            </a:pPr>
            <a:r>
              <a:rPr lang="en-US" sz="2200" dirty="0">
                <a:solidFill>
                  <a:srgbClr val="FFFFFF"/>
                </a:solidFill>
              </a:rPr>
              <a:t>Example: </a:t>
            </a:r>
            <a:br>
              <a:rPr lang="en-US" sz="2200" dirty="0">
                <a:solidFill>
                  <a:srgbClr val="FFFFFF"/>
                </a:solidFill>
              </a:rPr>
            </a:br>
            <a:r>
              <a:rPr lang="en-US" sz="2200" dirty="0">
                <a:solidFill>
                  <a:srgbClr val="FFFFFF"/>
                </a:solidFill>
              </a:rPr>
              <a:t>Density estimation in one-dimension</a:t>
            </a:r>
          </a:p>
        </p:txBody>
      </p:sp>
      <p:grpSp>
        <p:nvGrpSpPr>
          <p:cNvPr id="19" name="Group 1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78DA7-7AD6-44A5-855F-410F938B9471}"/>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Dataset of </a:t>
                </a:r>
                <a14:m>
                  <m:oMath xmlns:m="http://schemas.openxmlformats.org/officeDocument/2006/math">
                    <m:r>
                      <a:rPr lang="en-US" sz="1600" b="0" i="1" smtClean="0">
                        <a:solidFill>
                          <a:srgbClr val="FFFFFF"/>
                        </a:solidFill>
                        <a:latin typeface="Cambria Math" panose="02040503050406030204" pitchFamily="18" charset="0"/>
                      </a:rPr>
                      <m:t>𝑛</m:t>
                    </m:r>
                    <m:r>
                      <a:rPr lang="en-US" sz="1600" b="0" i="1" smtClean="0">
                        <a:solidFill>
                          <a:srgbClr val="FFFFFF"/>
                        </a:solidFill>
                        <a:latin typeface="Cambria Math" panose="02040503050406030204" pitchFamily="18" charset="0"/>
                      </a:rPr>
                      <m:t>=250</m:t>
                    </m:r>
                  </m:oMath>
                </a14:m>
                <a:r>
                  <a:rPr lang="en-US" sz="1600" dirty="0">
                    <a:solidFill>
                      <a:srgbClr val="FFFFFF"/>
                    </a:solidFill>
                  </a:rPr>
                  <a:t> observations of </a:t>
                </a:r>
                <a14:m>
                  <m:oMath xmlns:m="http://schemas.openxmlformats.org/officeDocument/2006/math">
                    <m:r>
                      <a:rPr lang="en-US" sz="1600" b="0" i="1" smtClean="0">
                        <a:solidFill>
                          <a:srgbClr val="FFFFFF"/>
                        </a:solidFill>
                        <a:latin typeface="Cambria Math" panose="02040503050406030204" pitchFamily="18" charset="0"/>
                      </a:rPr>
                      <m:t>𝑞</m:t>
                    </m:r>
                  </m:oMath>
                </a14:m>
                <a:endParaRPr lang="en-US" sz="1600" dirty="0">
                  <a:solidFill>
                    <a:srgbClr val="FFFFFF"/>
                  </a:solidFill>
                </a:endParaRPr>
              </a:p>
              <a:p>
                <a:endParaRPr lang="en-US" sz="1600" dirty="0">
                  <a:solidFill>
                    <a:srgbClr val="FFFFFF"/>
                  </a:solidFill>
                </a:endParaRPr>
              </a:p>
              <a:p>
                <a:r>
                  <a:rPr lang="en-US" sz="1600" dirty="0">
                    <a:solidFill>
                      <a:srgbClr val="FFFFFF"/>
                    </a:solidFill>
                  </a:rPr>
                  <a:t>Data generated from </a:t>
                </a:r>
                <a:br>
                  <a:rPr lang="en-US" sz="1600" dirty="0">
                    <a:solidFill>
                      <a:srgbClr val="FFFFFF"/>
                    </a:solidFill>
                  </a:rPr>
                </a:br>
                <a:r>
                  <a:rPr lang="en-US" sz="1600" dirty="0">
                    <a:solidFill>
                      <a:srgbClr val="FFFFFF"/>
                    </a:solidFill>
                  </a:rPr>
                  <a:t>“tri-peak” density</a:t>
                </a:r>
              </a:p>
              <a:p>
                <a:endParaRPr lang="en-US" sz="1600" dirty="0">
                  <a:solidFill>
                    <a:srgbClr val="FFFFFF"/>
                  </a:solidFill>
                </a:endParaRPr>
              </a:p>
              <a:p>
                <a:r>
                  <a:rPr lang="en-US" sz="1600" dirty="0">
                    <a:solidFill>
                      <a:srgbClr val="FFFFFF"/>
                    </a:solidFill>
                  </a:rPr>
                  <a:t>Compare:</a:t>
                </a:r>
              </a:p>
              <a:p>
                <a:pPr lvl="1"/>
                <a:r>
                  <a:rPr lang="en-US" sz="1400" dirty="0">
                    <a:solidFill>
                      <a:srgbClr val="FFFFFF"/>
                    </a:solidFill>
                  </a:rPr>
                  <a:t>Gaussian Kernel Density Estimate (GKDE)</a:t>
                </a:r>
              </a:p>
              <a:p>
                <a:pPr lvl="1"/>
                <a:r>
                  <a:rPr lang="en-US" sz="1400" dirty="0">
                    <a:solidFill>
                      <a:srgbClr val="FFFFFF"/>
                    </a:solidFill>
                  </a:rPr>
                  <a:t>Dirichlet Process Mixture Model (DPMM)</a:t>
                </a:r>
              </a:p>
              <a:p>
                <a:pPr lvl="1"/>
                <a:endParaRPr lang="en-US" sz="1400" dirty="0">
                  <a:solidFill>
                    <a:srgbClr val="FFFFFF"/>
                  </a:solidFill>
                </a:endParaRPr>
              </a:p>
            </p:txBody>
          </p:sp>
        </mc:Choice>
        <mc:Fallback xmlns="">
          <p:sp>
            <p:nvSpPr>
              <p:cNvPr id="3" name="Content Placeholder 2">
                <a:extLst>
                  <a:ext uri="{FF2B5EF4-FFF2-40B4-BE49-F238E27FC236}">
                    <a16:creationId xmlns:a16="http://schemas.microsoft.com/office/drawing/2014/main" id="{CE778DA7-7AD6-44A5-855F-410F938B9471}"/>
                  </a:ext>
                </a:extLst>
              </p:cNvPr>
              <p:cNvSpPr>
                <a:spLocks noGrp="1" noRot="1" noChangeAspect="1" noMove="1" noResize="1" noEditPoints="1" noAdjustHandles="1" noChangeArrowheads="1" noChangeShapeType="1" noTextEdit="1"/>
              </p:cNvSpPr>
              <p:nvPr>
                <p:ph idx="1"/>
              </p:nvPr>
            </p:nvSpPr>
            <p:spPr>
              <a:xfrm>
                <a:off x="764110" y="2052084"/>
                <a:ext cx="3033249" cy="3856229"/>
              </a:xfrm>
              <a:blipFill>
                <a:blip r:embed="rId4"/>
                <a:stretch>
                  <a:fillRect l="-402" t="-475"/>
                </a:stretch>
              </a:blipFill>
            </p:spPr>
            <p:txBody>
              <a:bodyPr/>
              <a:lstStyle/>
              <a:p>
                <a:r>
                  <a:rPr lang="en-US">
                    <a:noFill/>
                  </a:rPr>
                  <a:t> </a:t>
                </a:r>
              </a:p>
            </p:txBody>
          </p:sp>
        </mc:Fallback>
      </mc:AlternateContent>
      <p:pic>
        <p:nvPicPr>
          <p:cNvPr id="10" name="Picture 9" descr="Chart, histogram&#10;&#10;Description automatically generated">
            <a:extLst>
              <a:ext uri="{FF2B5EF4-FFF2-40B4-BE49-F238E27FC236}">
                <a16:creationId xmlns:a16="http://schemas.microsoft.com/office/drawing/2014/main" id="{1C76C9E1-FE10-4AB0-994D-8F5C822BF894}"/>
              </a:ext>
            </a:extLst>
          </p:cNvPr>
          <p:cNvPicPr>
            <a:picLocks noChangeAspect="1"/>
          </p:cNvPicPr>
          <p:nvPr/>
        </p:nvPicPr>
        <p:blipFill>
          <a:blip r:embed="rId5"/>
          <a:stretch>
            <a:fillRect/>
          </a:stretch>
        </p:blipFill>
        <p:spPr>
          <a:xfrm>
            <a:off x="4859736" y="1767709"/>
            <a:ext cx="5698564" cy="3305167"/>
          </a:xfrm>
          <a:prstGeom prst="rect">
            <a:avLst/>
          </a:prstGeom>
        </p:spPr>
      </p:pic>
      <p:sp>
        <p:nvSpPr>
          <p:cNvPr id="5" name="Footer Placeholder 4">
            <a:extLst>
              <a:ext uri="{FF2B5EF4-FFF2-40B4-BE49-F238E27FC236}">
                <a16:creationId xmlns:a16="http://schemas.microsoft.com/office/drawing/2014/main" id="{FFAB534F-171F-4A11-9AF2-FA3AC997D86A}"/>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sp>
        <p:nvSpPr>
          <p:cNvPr id="4" name="Date Placeholder 3">
            <a:extLst>
              <a:ext uri="{FF2B5EF4-FFF2-40B4-BE49-F238E27FC236}">
                <a16:creationId xmlns:a16="http://schemas.microsoft.com/office/drawing/2014/main" id="{527D32AA-6133-4203-9EBF-2ACFC55279E7}"/>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1D40F71E-417A-4283-8083-E15410EA57D5}"/>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37</a:t>
            </a:fld>
            <a:endParaRPr lang="en-US"/>
          </a:p>
        </p:txBody>
      </p:sp>
      <p:grpSp>
        <p:nvGrpSpPr>
          <p:cNvPr id="18" name="Group 17">
            <a:extLst>
              <a:ext uri="{FF2B5EF4-FFF2-40B4-BE49-F238E27FC236}">
                <a16:creationId xmlns:a16="http://schemas.microsoft.com/office/drawing/2014/main" id="{4D223E2B-D902-4D87-A37A-17060D80848F}"/>
              </a:ext>
            </a:extLst>
          </p:cNvPr>
          <p:cNvGrpSpPr/>
          <p:nvPr/>
        </p:nvGrpSpPr>
        <p:grpSpPr>
          <a:xfrm>
            <a:off x="7965324" y="1745608"/>
            <a:ext cx="3260556" cy="3349368"/>
            <a:chOff x="8345549" y="1243343"/>
            <a:chExt cx="3260556" cy="3349368"/>
          </a:xfrm>
        </p:grpSpPr>
        <p:sp>
          <p:nvSpPr>
            <p:cNvPr id="16" name="Rectangle: Rounded Corners 15">
              <a:extLst>
                <a:ext uri="{FF2B5EF4-FFF2-40B4-BE49-F238E27FC236}">
                  <a16:creationId xmlns:a16="http://schemas.microsoft.com/office/drawing/2014/main" id="{745693E1-15BE-4AEC-A60F-CC8673E7CE4B}"/>
                </a:ext>
              </a:extLst>
            </p:cNvPr>
            <p:cNvSpPr/>
            <p:nvPr/>
          </p:nvSpPr>
          <p:spPr>
            <a:xfrm>
              <a:off x="8345549" y="1243343"/>
              <a:ext cx="3260556" cy="323670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4" name="Picture 13" descr="Histogram&#10;&#10;Description automatically generated with low confidence">
              <a:extLst>
                <a:ext uri="{FF2B5EF4-FFF2-40B4-BE49-F238E27FC236}">
                  <a16:creationId xmlns:a16="http://schemas.microsoft.com/office/drawing/2014/main" id="{F76F4E4C-24D2-4431-9046-DAC67B655F95}"/>
                </a:ext>
              </a:extLst>
            </p:cNvPr>
            <p:cNvPicPr>
              <a:picLocks noChangeAspect="1"/>
            </p:cNvPicPr>
            <p:nvPr/>
          </p:nvPicPr>
          <p:blipFill rotWithShape="1">
            <a:blip r:embed="rId6"/>
            <a:srcRect l="50000" t="1" b="-9363"/>
            <a:stretch/>
          </p:blipFill>
          <p:spPr>
            <a:xfrm>
              <a:off x="8502190" y="1494476"/>
              <a:ext cx="2947273" cy="3098235"/>
            </a:xfrm>
            <a:prstGeom prst="rect">
              <a:avLst/>
            </a:prstGeom>
          </p:spPr>
        </p:pic>
      </p:grpSp>
      <p:grpSp>
        <p:nvGrpSpPr>
          <p:cNvPr id="24" name="Group 23">
            <a:extLst>
              <a:ext uri="{FF2B5EF4-FFF2-40B4-BE49-F238E27FC236}">
                <a16:creationId xmlns:a16="http://schemas.microsoft.com/office/drawing/2014/main" id="{135F190D-3269-4B67-AE1E-CA826D1F35DC}"/>
              </a:ext>
            </a:extLst>
          </p:cNvPr>
          <p:cNvGrpSpPr/>
          <p:nvPr/>
        </p:nvGrpSpPr>
        <p:grpSpPr>
          <a:xfrm>
            <a:off x="7965323" y="1745608"/>
            <a:ext cx="3260556" cy="3236706"/>
            <a:chOff x="5159356" y="2989473"/>
            <a:chExt cx="3260556" cy="3236706"/>
          </a:xfrm>
        </p:grpSpPr>
        <p:sp>
          <p:nvSpPr>
            <p:cNvPr id="23" name="Rectangle: Rounded Corners 22">
              <a:extLst>
                <a:ext uri="{FF2B5EF4-FFF2-40B4-BE49-F238E27FC236}">
                  <a16:creationId xmlns:a16="http://schemas.microsoft.com/office/drawing/2014/main" id="{3DA695B2-DA9F-46BF-B48B-18C40C8D7139}"/>
                </a:ext>
              </a:extLst>
            </p:cNvPr>
            <p:cNvSpPr/>
            <p:nvPr/>
          </p:nvSpPr>
          <p:spPr>
            <a:xfrm>
              <a:off x="5159356" y="2989473"/>
              <a:ext cx="3260556" cy="3236706"/>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Picture 11" descr="A picture containing graphical user interface&#10;&#10;Description automatically generated">
              <a:extLst>
                <a:ext uri="{FF2B5EF4-FFF2-40B4-BE49-F238E27FC236}">
                  <a16:creationId xmlns:a16="http://schemas.microsoft.com/office/drawing/2014/main" id="{4EECABD9-A671-458D-BD41-FDF695962B55}"/>
                </a:ext>
              </a:extLst>
            </p:cNvPr>
            <p:cNvPicPr>
              <a:picLocks noChangeAspect="1"/>
            </p:cNvPicPr>
            <p:nvPr/>
          </p:nvPicPr>
          <p:blipFill rotWithShape="1">
            <a:blip r:embed="rId7"/>
            <a:srcRect l="50000" b="-6870"/>
            <a:stretch/>
          </p:blipFill>
          <p:spPr>
            <a:xfrm>
              <a:off x="5336553" y="3202473"/>
              <a:ext cx="2906161" cy="2953424"/>
            </a:xfrm>
            <a:prstGeom prst="rect">
              <a:avLst/>
            </a:prstGeom>
          </p:spPr>
        </p:pic>
      </p:grpSp>
    </p:spTree>
    <p:custDataLst>
      <p:tags r:id="rId1"/>
    </p:custDataLst>
    <p:extLst>
      <p:ext uri="{BB962C8B-B14F-4D97-AF65-F5344CB8AC3E}">
        <p14:creationId xmlns:p14="http://schemas.microsoft.com/office/powerpoint/2010/main" val="1639526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1998"/>
    </mc:Choice>
    <mc:Fallback xmlns="">
      <p:transition spd="slow" advTm="61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55BA62-23EA-4624-B711-02221BF63148}"/>
              </a:ext>
            </a:extLst>
          </p:cNvPr>
          <p:cNvSpPr>
            <a:spLocks noGrp="1"/>
          </p:cNvSpPr>
          <p:nvPr>
            <p:ph type="title"/>
          </p:nvPr>
        </p:nvSpPr>
        <p:spPr/>
        <p:txBody>
          <a:bodyPr/>
          <a:lstStyle/>
          <a:p>
            <a:r>
              <a:rPr lang="en-US" dirty="0"/>
              <a:t>Gaussian KDE  vs. Dirichlet process mixture model</a:t>
            </a:r>
          </a:p>
        </p:txBody>
      </p:sp>
      <p:sp>
        <p:nvSpPr>
          <p:cNvPr id="8" name="Text Placeholder 7">
            <a:extLst>
              <a:ext uri="{FF2B5EF4-FFF2-40B4-BE49-F238E27FC236}">
                <a16:creationId xmlns:a16="http://schemas.microsoft.com/office/drawing/2014/main" id="{63B67F53-7A60-4211-90BF-44681DD81DD8}"/>
              </a:ext>
            </a:extLst>
          </p:cNvPr>
          <p:cNvSpPr>
            <a:spLocks noGrp="1"/>
          </p:cNvSpPr>
          <p:nvPr>
            <p:ph type="body" idx="1"/>
          </p:nvPr>
        </p:nvSpPr>
        <p:spPr>
          <a:xfrm>
            <a:off x="887219" y="2103157"/>
            <a:ext cx="5087075" cy="536005"/>
          </a:xfrm>
        </p:spPr>
        <p:txBody>
          <a:bodyPr/>
          <a:lstStyle/>
          <a:p>
            <a:r>
              <a:rPr lang="en-US" dirty="0"/>
              <a:t>GKDE</a:t>
            </a:r>
          </a:p>
        </p:txBody>
      </p:sp>
      <p:sp>
        <p:nvSpPr>
          <p:cNvPr id="9" name="Content Placeholder 8">
            <a:extLst>
              <a:ext uri="{FF2B5EF4-FFF2-40B4-BE49-F238E27FC236}">
                <a16:creationId xmlns:a16="http://schemas.microsoft.com/office/drawing/2014/main" id="{989E4089-3E53-4C9F-B506-6CA750B588E9}"/>
              </a:ext>
            </a:extLst>
          </p:cNvPr>
          <p:cNvSpPr>
            <a:spLocks noGrp="1"/>
          </p:cNvSpPr>
          <p:nvPr>
            <p:ph sz="half" idx="2"/>
          </p:nvPr>
        </p:nvSpPr>
        <p:spPr>
          <a:xfrm>
            <a:off x="581193" y="2971433"/>
            <a:ext cx="5393100" cy="648258"/>
          </a:xfrm>
        </p:spPr>
        <p:txBody>
          <a:bodyPr/>
          <a:lstStyle/>
          <a:p>
            <a:r>
              <a:rPr lang="en-US" dirty="0"/>
              <a:t>Gaussian centered at each data point </a:t>
            </a:r>
          </a:p>
        </p:txBody>
      </p:sp>
      <p:sp>
        <p:nvSpPr>
          <p:cNvPr id="10" name="Text Placeholder 9">
            <a:extLst>
              <a:ext uri="{FF2B5EF4-FFF2-40B4-BE49-F238E27FC236}">
                <a16:creationId xmlns:a16="http://schemas.microsoft.com/office/drawing/2014/main" id="{D3042F3C-E92D-454E-AE99-04ECA3EA5A53}"/>
              </a:ext>
            </a:extLst>
          </p:cNvPr>
          <p:cNvSpPr>
            <a:spLocks noGrp="1"/>
          </p:cNvSpPr>
          <p:nvPr>
            <p:ph type="body" sz="quarter" idx="3"/>
          </p:nvPr>
        </p:nvSpPr>
        <p:spPr>
          <a:xfrm>
            <a:off x="6523736" y="2032678"/>
            <a:ext cx="5087073" cy="553373"/>
          </a:xfrm>
        </p:spPr>
        <p:txBody>
          <a:bodyPr/>
          <a:lstStyle/>
          <a:p>
            <a:r>
              <a:rPr lang="en-US" dirty="0"/>
              <a:t>DPMM</a:t>
            </a:r>
          </a:p>
        </p:txBody>
      </p:sp>
      <p:sp>
        <p:nvSpPr>
          <p:cNvPr id="11" name="Content Placeholder 10">
            <a:extLst>
              <a:ext uri="{FF2B5EF4-FFF2-40B4-BE49-F238E27FC236}">
                <a16:creationId xmlns:a16="http://schemas.microsoft.com/office/drawing/2014/main" id="{EA441128-F4DF-4C4E-B281-A9E3687E216A}"/>
              </a:ext>
            </a:extLst>
          </p:cNvPr>
          <p:cNvSpPr>
            <a:spLocks noGrp="1"/>
          </p:cNvSpPr>
          <p:nvPr>
            <p:ph sz="quarter" idx="4"/>
          </p:nvPr>
        </p:nvSpPr>
        <p:spPr>
          <a:xfrm>
            <a:off x="6217709" y="2971433"/>
            <a:ext cx="5393100" cy="457568"/>
          </a:xfrm>
        </p:spPr>
        <p:txBody>
          <a:bodyPr/>
          <a:lstStyle/>
          <a:p>
            <a:r>
              <a:rPr lang="en-US" dirty="0"/>
              <a:t>Infinite mixture of Gaussian distributions</a:t>
            </a:r>
          </a:p>
        </p:txBody>
      </p:sp>
      <p:sp>
        <p:nvSpPr>
          <p:cNvPr id="4" name="Date Placeholder 3">
            <a:extLst>
              <a:ext uri="{FF2B5EF4-FFF2-40B4-BE49-F238E27FC236}">
                <a16:creationId xmlns:a16="http://schemas.microsoft.com/office/drawing/2014/main" id="{93F6FC5A-15B7-4317-9022-95E363F97C1F}"/>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9DE333C3-6511-4235-B655-3DF29E5DA273}"/>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5AC18B92-CAF2-4A9A-AAAC-5796117F019E}"/>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3" name="Picture 12" descr="Chart, histogram&#10;&#10;Description automatically generated with medium confidence">
            <a:extLst>
              <a:ext uri="{FF2B5EF4-FFF2-40B4-BE49-F238E27FC236}">
                <a16:creationId xmlns:a16="http://schemas.microsoft.com/office/drawing/2014/main" id="{057F9EE7-E48A-4888-96D1-5C542E8C3BE3}"/>
              </a:ext>
            </a:extLst>
          </p:cNvPr>
          <p:cNvPicPr>
            <a:picLocks noChangeAspect="1"/>
          </p:cNvPicPr>
          <p:nvPr/>
        </p:nvPicPr>
        <p:blipFill rotWithShape="1">
          <a:blip r:embed="rId4"/>
          <a:srcRect r="49855"/>
          <a:stretch/>
        </p:blipFill>
        <p:spPr>
          <a:xfrm>
            <a:off x="1401861" y="3430661"/>
            <a:ext cx="2637936" cy="2338594"/>
          </a:xfrm>
          <a:prstGeom prst="rect">
            <a:avLst/>
          </a:prstGeom>
        </p:spPr>
      </p:pic>
      <p:pic>
        <p:nvPicPr>
          <p:cNvPr id="15" name="Picture 14" descr="Graphical user interface, chart, histogram&#10;&#10;Description automatically generated">
            <a:extLst>
              <a:ext uri="{FF2B5EF4-FFF2-40B4-BE49-F238E27FC236}">
                <a16:creationId xmlns:a16="http://schemas.microsoft.com/office/drawing/2014/main" id="{A6E82984-C713-41DF-8632-4E0A91B29F78}"/>
              </a:ext>
            </a:extLst>
          </p:cNvPr>
          <p:cNvPicPr>
            <a:picLocks noChangeAspect="1"/>
          </p:cNvPicPr>
          <p:nvPr/>
        </p:nvPicPr>
        <p:blipFill rotWithShape="1">
          <a:blip r:embed="rId5"/>
          <a:srcRect l="-191" t="47700" r="191" b="596"/>
          <a:stretch/>
        </p:blipFill>
        <p:spPr>
          <a:xfrm>
            <a:off x="6217709" y="3407119"/>
            <a:ext cx="4796475" cy="2453414"/>
          </a:xfrm>
          <a:prstGeom prst="rect">
            <a:avLst/>
          </a:prstGeom>
        </p:spPr>
      </p:pic>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6E2F3933-2F51-462B-A817-E716441DEF64}"/>
                  </a:ext>
                </a:extLst>
              </p:cNvPr>
              <p:cNvSpPr/>
              <p:nvPr/>
            </p:nvSpPr>
            <p:spPr>
              <a:xfrm>
                <a:off x="2110776" y="2002258"/>
                <a:ext cx="3401750" cy="81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r>
                                    <a:rPr lang="en-US" sz="1600" b="0" i="1" smtClean="0">
                                      <a:latin typeface="Cambria Math" panose="02040503050406030204" pitchFamily="18" charset="0"/>
                                    </a:rPr>
                                    <m:t>h</m:t>
                                  </m:r>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16" name="Rectangle: Rounded Corners 15">
                <a:extLst>
                  <a:ext uri="{FF2B5EF4-FFF2-40B4-BE49-F238E27FC236}">
                    <a16:creationId xmlns:a16="http://schemas.microsoft.com/office/drawing/2014/main" id="{6E2F3933-2F51-462B-A817-E716441DEF64}"/>
                  </a:ext>
                </a:extLst>
              </p:cNvPr>
              <p:cNvSpPr>
                <a:spLocks noRot="1" noChangeAspect="1" noMove="1" noResize="1" noEditPoints="1" noAdjustHandles="1" noChangeArrowheads="1" noChangeShapeType="1" noTextEdit="1"/>
              </p:cNvSpPr>
              <p:nvPr/>
            </p:nvSpPr>
            <p:spPr>
              <a:xfrm>
                <a:off x="2110776" y="2002258"/>
                <a:ext cx="3401750" cy="816183"/>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A21212C0-5217-412E-ADFC-CF118A582A53}"/>
                  </a:ext>
                </a:extLst>
              </p:cNvPr>
              <p:cNvSpPr/>
              <p:nvPr/>
            </p:nvSpPr>
            <p:spPr>
              <a:xfrm>
                <a:off x="7682805" y="2004392"/>
                <a:ext cx="3401750" cy="81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𝜇</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𝜎</m:t>
                                      </m:r>
                                    </m:e>
                                    <m:sub>
                                      <m:r>
                                        <a:rPr lang="en-US" sz="1600" b="0" i="1" smtClean="0">
                                          <a:latin typeface="Cambria Math" panose="02040503050406030204" pitchFamily="18" charset="0"/>
                                        </a:rPr>
                                        <m:t>𝑘</m:t>
                                      </m:r>
                                    </m:sub>
                                  </m:sSub>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e>
                      </m:nary>
                    </m:oMath>
                  </m:oMathPara>
                </a14:m>
                <a:endParaRPr lang="en-US" sz="1600" dirty="0"/>
              </a:p>
            </p:txBody>
          </p:sp>
        </mc:Choice>
        <mc:Fallback xmlns="">
          <p:sp>
            <p:nvSpPr>
              <p:cNvPr id="17" name="Rectangle: Rounded Corners 16">
                <a:extLst>
                  <a:ext uri="{FF2B5EF4-FFF2-40B4-BE49-F238E27FC236}">
                    <a16:creationId xmlns:a16="http://schemas.microsoft.com/office/drawing/2014/main" id="{A21212C0-5217-412E-ADFC-CF118A582A53}"/>
                  </a:ext>
                </a:extLst>
              </p:cNvPr>
              <p:cNvSpPr>
                <a:spLocks noRot="1" noChangeAspect="1" noMove="1" noResize="1" noEditPoints="1" noAdjustHandles="1" noChangeArrowheads="1" noChangeShapeType="1" noTextEdit="1"/>
              </p:cNvSpPr>
              <p:nvPr/>
            </p:nvSpPr>
            <p:spPr>
              <a:xfrm>
                <a:off x="7682805" y="2004392"/>
                <a:ext cx="3401750" cy="816183"/>
              </a:xfrm>
              <a:prstGeom prst="roundRect">
                <a:avLst/>
              </a:prstGeom>
              <a:blipFill>
                <a:blip r:embed="rId7"/>
                <a:stretch>
                  <a:fillRect/>
                </a:stretch>
              </a:blipFill>
            </p:spPr>
            <p:txBody>
              <a:bodyPr/>
              <a:lstStyle/>
              <a:p>
                <a:r>
                  <a:rPr lang="en-US">
                    <a:noFill/>
                  </a:rPr>
                  <a:t> </a:t>
                </a:r>
              </a:p>
            </p:txBody>
          </p:sp>
        </mc:Fallback>
      </mc:AlternateContent>
      <p:sp>
        <p:nvSpPr>
          <p:cNvPr id="18" name="Content Placeholder 10">
            <a:extLst>
              <a:ext uri="{FF2B5EF4-FFF2-40B4-BE49-F238E27FC236}">
                <a16:creationId xmlns:a16="http://schemas.microsoft.com/office/drawing/2014/main" id="{5DCE3F9E-E4AA-4991-8A71-920683209817}"/>
              </a:ext>
            </a:extLst>
          </p:cNvPr>
          <p:cNvSpPr txBox="1">
            <a:spLocks/>
          </p:cNvSpPr>
          <p:nvPr/>
        </p:nvSpPr>
        <p:spPr>
          <a:xfrm>
            <a:off x="6217709" y="2971433"/>
            <a:ext cx="5393100" cy="457568"/>
          </a:xfrm>
          <a:prstGeom prst="rect">
            <a:avLst/>
          </a:prstGeom>
          <a:solidFill>
            <a:schemeClr val="bg2"/>
          </a:solidFill>
        </p:spPr>
        <p:txBody>
          <a:bodyPr vert="horz" lIns="91440" tIns="45720" rIns="91440" bIns="45720" rtlCol="0" anchor="t">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Bayesian inference used to obtain posterior from data</a:t>
            </a:r>
          </a:p>
        </p:txBody>
      </p:sp>
      <p:grpSp>
        <p:nvGrpSpPr>
          <p:cNvPr id="22" name="Group 21">
            <a:extLst>
              <a:ext uri="{FF2B5EF4-FFF2-40B4-BE49-F238E27FC236}">
                <a16:creationId xmlns:a16="http://schemas.microsoft.com/office/drawing/2014/main" id="{46AD123E-791F-4F73-9E6C-259B5B63199A}"/>
              </a:ext>
            </a:extLst>
          </p:cNvPr>
          <p:cNvGrpSpPr/>
          <p:nvPr/>
        </p:nvGrpSpPr>
        <p:grpSpPr>
          <a:xfrm>
            <a:off x="6215777" y="3496194"/>
            <a:ext cx="5393100" cy="2384098"/>
            <a:chOff x="6217707" y="3476435"/>
            <a:chExt cx="5393100" cy="2384098"/>
          </a:xfrm>
        </p:grpSpPr>
        <p:sp>
          <p:nvSpPr>
            <p:cNvPr id="21" name="Rectangle 20">
              <a:extLst>
                <a:ext uri="{FF2B5EF4-FFF2-40B4-BE49-F238E27FC236}">
                  <a16:creationId xmlns:a16="http://schemas.microsoft.com/office/drawing/2014/main" id="{B0859F53-30F5-4A6E-BA92-2E1D748B75CF}"/>
                </a:ext>
              </a:extLst>
            </p:cNvPr>
            <p:cNvSpPr/>
            <p:nvPr/>
          </p:nvSpPr>
          <p:spPr>
            <a:xfrm>
              <a:off x="6217707" y="3476435"/>
              <a:ext cx="5393100" cy="2384098"/>
            </a:xfrm>
            <a:prstGeom prst="rect">
              <a:avLst/>
            </a:prstGeom>
            <a:solidFill>
              <a:schemeClr val="bg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 name="Picture 19" descr="Chart&#10;&#10;Description automatically generated with medium confidence">
              <a:extLst>
                <a:ext uri="{FF2B5EF4-FFF2-40B4-BE49-F238E27FC236}">
                  <a16:creationId xmlns:a16="http://schemas.microsoft.com/office/drawing/2014/main" id="{6146E553-9247-4B04-9D5B-C00517F9CC74}"/>
                </a:ext>
              </a:extLst>
            </p:cNvPr>
            <p:cNvPicPr>
              <a:picLocks noChangeAspect="1"/>
            </p:cNvPicPr>
            <p:nvPr/>
          </p:nvPicPr>
          <p:blipFill>
            <a:blip r:embed="rId8"/>
            <a:stretch>
              <a:fillRect/>
            </a:stretch>
          </p:blipFill>
          <p:spPr>
            <a:xfrm>
              <a:off x="6453740" y="3513147"/>
              <a:ext cx="4921034" cy="2338594"/>
            </a:xfrm>
            <a:prstGeom prst="rect">
              <a:avLst/>
            </a:prstGeom>
          </p:spPr>
        </p:pic>
      </p:grpSp>
      <p:grpSp>
        <p:nvGrpSpPr>
          <p:cNvPr id="26" name="Group 25">
            <a:extLst>
              <a:ext uri="{FF2B5EF4-FFF2-40B4-BE49-F238E27FC236}">
                <a16:creationId xmlns:a16="http://schemas.microsoft.com/office/drawing/2014/main" id="{779D6FEA-E30B-49FC-8530-7C72672B6530}"/>
              </a:ext>
            </a:extLst>
          </p:cNvPr>
          <p:cNvGrpSpPr/>
          <p:nvPr/>
        </p:nvGrpSpPr>
        <p:grpSpPr>
          <a:xfrm>
            <a:off x="1289659" y="3496194"/>
            <a:ext cx="2862340" cy="2384098"/>
            <a:chOff x="1346322" y="3407909"/>
            <a:chExt cx="2862340" cy="2384098"/>
          </a:xfrm>
        </p:grpSpPr>
        <p:sp>
          <p:nvSpPr>
            <p:cNvPr id="25" name="Rectangle 24">
              <a:extLst>
                <a:ext uri="{FF2B5EF4-FFF2-40B4-BE49-F238E27FC236}">
                  <a16:creationId xmlns:a16="http://schemas.microsoft.com/office/drawing/2014/main" id="{1520E60B-B1F9-4257-9D0C-ED448741A986}"/>
                </a:ext>
              </a:extLst>
            </p:cNvPr>
            <p:cNvSpPr/>
            <p:nvPr/>
          </p:nvSpPr>
          <p:spPr>
            <a:xfrm>
              <a:off x="1346322" y="3407909"/>
              <a:ext cx="2862340" cy="2384098"/>
            </a:xfrm>
            <a:prstGeom prst="rect">
              <a:avLst/>
            </a:prstGeom>
            <a:solidFill>
              <a:schemeClr val="bg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9F0F638-BCD2-43B1-A718-69A97C3829D7}"/>
                </a:ext>
              </a:extLst>
            </p:cNvPr>
            <p:cNvPicPr>
              <a:picLocks noChangeAspect="1"/>
            </p:cNvPicPr>
            <p:nvPr/>
          </p:nvPicPr>
          <p:blipFill rotWithShape="1">
            <a:blip r:embed="rId9"/>
            <a:srcRect l="48428" t="-1617" r="1058" b="1617"/>
            <a:stretch/>
          </p:blipFill>
          <p:spPr>
            <a:xfrm>
              <a:off x="1542292" y="3513147"/>
              <a:ext cx="2357074" cy="2242587"/>
            </a:xfrm>
            <a:prstGeom prst="rect">
              <a:avLst/>
            </a:prstGeom>
          </p:spPr>
        </p:pic>
      </p:grpSp>
      <p:sp>
        <p:nvSpPr>
          <p:cNvPr id="27" name="Content Placeholder 10">
            <a:extLst>
              <a:ext uri="{FF2B5EF4-FFF2-40B4-BE49-F238E27FC236}">
                <a16:creationId xmlns:a16="http://schemas.microsoft.com/office/drawing/2014/main" id="{C3AEB246-3ECD-4ED8-B049-56219C6D88AA}"/>
              </a:ext>
            </a:extLst>
          </p:cNvPr>
          <p:cNvSpPr txBox="1">
            <a:spLocks/>
          </p:cNvSpPr>
          <p:nvPr/>
        </p:nvSpPr>
        <p:spPr>
          <a:xfrm>
            <a:off x="581193" y="2960451"/>
            <a:ext cx="5393099" cy="466888"/>
          </a:xfrm>
          <a:prstGeom prst="rect">
            <a:avLst/>
          </a:prstGeom>
          <a:solidFill>
            <a:schemeClr val="bg2"/>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As # obs. increases, GKDE converges to target</a:t>
            </a:r>
          </a:p>
        </p:txBody>
      </p:sp>
    </p:spTree>
    <p:custDataLst>
      <p:tags r:id="rId1"/>
    </p:custDataLst>
    <p:extLst>
      <p:ext uri="{BB962C8B-B14F-4D97-AF65-F5344CB8AC3E}">
        <p14:creationId xmlns:p14="http://schemas.microsoft.com/office/powerpoint/2010/main" val="3272915228"/>
      </p:ext>
    </p:extLst>
  </p:cSld>
  <p:clrMapOvr>
    <a:masterClrMapping/>
  </p:clrMapOvr>
  <mc:AlternateContent xmlns:mc="http://schemas.openxmlformats.org/markup-compatibility/2006" xmlns:p14="http://schemas.microsoft.com/office/powerpoint/2010/main">
    <mc:Choice Requires="p14">
      <p:transition spd="slow" p14:dur="2000" advTm="158247"/>
    </mc:Choice>
    <mc:Fallback xmlns="">
      <p:transition spd="slow" advTm="158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55BA62-23EA-4624-B711-02221BF63148}"/>
              </a:ext>
            </a:extLst>
          </p:cNvPr>
          <p:cNvSpPr>
            <a:spLocks noGrp="1"/>
          </p:cNvSpPr>
          <p:nvPr>
            <p:ph type="title"/>
          </p:nvPr>
        </p:nvSpPr>
        <p:spPr/>
        <p:txBody>
          <a:bodyPr/>
          <a:lstStyle/>
          <a:p>
            <a:r>
              <a:rPr lang="en-US" dirty="0"/>
              <a:t>Non-parametric estimates depend on hyperparameters</a:t>
            </a:r>
          </a:p>
        </p:txBody>
      </p:sp>
      <p:sp>
        <p:nvSpPr>
          <p:cNvPr id="8" name="Text Placeholder 7">
            <a:extLst>
              <a:ext uri="{FF2B5EF4-FFF2-40B4-BE49-F238E27FC236}">
                <a16:creationId xmlns:a16="http://schemas.microsoft.com/office/drawing/2014/main" id="{63B67F53-7A60-4211-90BF-44681DD81DD8}"/>
              </a:ext>
            </a:extLst>
          </p:cNvPr>
          <p:cNvSpPr>
            <a:spLocks noGrp="1"/>
          </p:cNvSpPr>
          <p:nvPr>
            <p:ph type="body" idx="1"/>
          </p:nvPr>
        </p:nvSpPr>
        <p:spPr>
          <a:xfrm>
            <a:off x="887219" y="2103157"/>
            <a:ext cx="5087075" cy="536005"/>
          </a:xfrm>
        </p:spPr>
        <p:txBody>
          <a:bodyPr/>
          <a:lstStyle/>
          <a:p>
            <a:r>
              <a:rPr lang="en-US" dirty="0"/>
              <a:t>GKDE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89E4089-3E53-4C9F-B506-6CA750B588E9}"/>
                  </a:ext>
                </a:extLst>
              </p:cNvPr>
              <p:cNvSpPr>
                <a:spLocks noGrp="1"/>
              </p:cNvSpPr>
              <p:nvPr>
                <p:ph sz="half" idx="2"/>
              </p:nvPr>
            </p:nvSpPr>
            <p:spPr>
              <a:xfrm>
                <a:off x="581193" y="2971433"/>
                <a:ext cx="5393100" cy="648258"/>
              </a:xfrm>
            </p:spPr>
            <p:txBody>
              <a:bodyPr/>
              <a:lstStyle/>
              <a:p>
                <a:r>
                  <a:rPr lang="en-US" dirty="0"/>
                  <a:t>Sensitive to choice of bandwidth </a:t>
                </a:r>
                <a14:m>
                  <m:oMath xmlns:m="http://schemas.openxmlformats.org/officeDocument/2006/math">
                    <m:r>
                      <a:rPr lang="en-US" b="0" i="1" smtClean="0">
                        <a:latin typeface="Cambria Math" panose="02040503050406030204" pitchFamily="18" charset="0"/>
                      </a:rPr>
                      <m:t>h</m:t>
                    </m:r>
                  </m:oMath>
                </a14:m>
                <a:endParaRPr lang="en-US" dirty="0"/>
              </a:p>
            </p:txBody>
          </p:sp>
        </mc:Choice>
        <mc:Fallback xmlns="">
          <p:sp>
            <p:nvSpPr>
              <p:cNvPr id="9" name="Content Placeholder 8">
                <a:extLst>
                  <a:ext uri="{FF2B5EF4-FFF2-40B4-BE49-F238E27FC236}">
                    <a16:creationId xmlns:a16="http://schemas.microsoft.com/office/drawing/2014/main" id="{989E4089-3E53-4C9F-B506-6CA750B588E9}"/>
                  </a:ext>
                </a:extLst>
              </p:cNvPr>
              <p:cNvSpPr>
                <a:spLocks noGrp="1" noRot="1" noChangeAspect="1" noMove="1" noResize="1" noEditPoints="1" noAdjustHandles="1" noChangeArrowheads="1" noChangeShapeType="1" noTextEdit="1"/>
              </p:cNvSpPr>
              <p:nvPr>
                <p:ph sz="half" idx="2"/>
              </p:nvPr>
            </p:nvSpPr>
            <p:spPr>
              <a:xfrm>
                <a:off x="581193" y="2971433"/>
                <a:ext cx="5393100" cy="648258"/>
              </a:xfrm>
              <a:blipFill>
                <a:blip r:embed="rId4"/>
                <a:stretch>
                  <a:fillRect l="-452" t="-4673"/>
                </a:stretch>
              </a:blipFill>
            </p:spPr>
            <p:txBody>
              <a:bodyPr/>
              <a:lstStyle/>
              <a:p>
                <a:r>
                  <a:rPr lang="en-US">
                    <a:noFill/>
                  </a:rPr>
                  <a:t> </a:t>
                </a:r>
              </a:p>
            </p:txBody>
          </p:sp>
        </mc:Fallback>
      </mc:AlternateContent>
      <p:sp>
        <p:nvSpPr>
          <p:cNvPr id="10" name="Text Placeholder 9">
            <a:extLst>
              <a:ext uri="{FF2B5EF4-FFF2-40B4-BE49-F238E27FC236}">
                <a16:creationId xmlns:a16="http://schemas.microsoft.com/office/drawing/2014/main" id="{D3042F3C-E92D-454E-AE99-04ECA3EA5A53}"/>
              </a:ext>
            </a:extLst>
          </p:cNvPr>
          <p:cNvSpPr>
            <a:spLocks noGrp="1"/>
          </p:cNvSpPr>
          <p:nvPr>
            <p:ph type="body" sz="quarter" idx="3"/>
          </p:nvPr>
        </p:nvSpPr>
        <p:spPr>
          <a:xfrm>
            <a:off x="6523736" y="2032678"/>
            <a:ext cx="5087073" cy="553373"/>
          </a:xfrm>
        </p:spPr>
        <p:txBody>
          <a:bodyPr/>
          <a:lstStyle/>
          <a:p>
            <a:r>
              <a:rPr lang="en-US" dirty="0"/>
              <a:t>DPMM</a:t>
            </a:r>
          </a:p>
        </p:txBody>
      </p:sp>
      <p:sp>
        <p:nvSpPr>
          <p:cNvPr id="11" name="Content Placeholder 10">
            <a:extLst>
              <a:ext uri="{FF2B5EF4-FFF2-40B4-BE49-F238E27FC236}">
                <a16:creationId xmlns:a16="http://schemas.microsoft.com/office/drawing/2014/main" id="{EA441128-F4DF-4C4E-B281-A9E3687E216A}"/>
              </a:ext>
            </a:extLst>
          </p:cNvPr>
          <p:cNvSpPr>
            <a:spLocks noGrp="1"/>
          </p:cNvSpPr>
          <p:nvPr>
            <p:ph sz="quarter" idx="4"/>
          </p:nvPr>
        </p:nvSpPr>
        <p:spPr>
          <a:xfrm>
            <a:off x="6217709" y="2971433"/>
            <a:ext cx="5393100" cy="457568"/>
          </a:xfrm>
        </p:spPr>
        <p:txBody>
          <a:bodyPr/>
          <a:lstStyle/>
          <a:p>
            <a:r>
              <a:rPr lang="en-US" dirty="0"/>
              <a:t>Sensitive to choice of prior hyperparameters</a:t>
            </a:r>
          </a:p>
        </p:txBody>
      </p:sp>
      <p:sp>
        <p:nvSpPr>
          <p:cNvPr id="4" name="Date Placeholder 3">
            <a:extLst>
              <a:ext uri="{FF2B5EF4-FFF2-40B4-BE49-F238E27FC236}">
                <a16:creationId xmlns:a16="http://schemas.microsoft.com/office/drawing/2014/main" id="{93F6FC5A-15B7-4317-9022-95E363F97C1F}"/>
              </a:ext>
            </a:extLst>
          </p:cNvPr>
          <p:cNvSpPr>
            <a:spLocks noGrp="1"/>
          </p:cNvSpPr>
          <p:nvPr>
            <p:ph type="dt" sz="half" idx="10"/>
          </p:nvPr>
        </p:nvSpPr>
        <p:spPr/>
        <p:txBody>
          <a:bodyPr/>
          <a:lstStyle/>
          <a:p>
            <a:r>
              <a:rPr lang="en-US" dirty="0"/>
              <a:t>7/14/2021</a:t>
            </a:r>
          </a:p>
        </p:txBody>
      </p:sp>
      <p:sp>
        <p:nvSpPr>
          <p:cNvPr id="5" name="Footer Placeholder 4">
            <a:extLst>
              <a:ext uri="{FF2B5EF4-FFF2-40B4-BE49-F238E27FC236}">
                <a16:creationId xmlns:a16="http://schemas.microsoft.com/office/drawing/2014/main" id="{9DE333C3-6511-4235-B655-3DF29E5DA273}"/>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5AC18B92-CAF2-4A9A-AAAC-5796117F019E}"/>
              </a:ext>
            </a:extLst>
          </p:cNvPr>
          <p:cNvSpPr>
            <a:spLocks noGrp="1"/>
          </p:cNvSpPr>
          <p:nvPr>
            <p:ph type="sldNum" sz="quarter" idx="12"/>
          </p:nvPr>
        </p:nvSpPr>
        <p:spPr/>
        <p:txBody>
          <a:bodyPr/>
          <a:lstStyle/>
          <a:p>
            <a:fld id="{D57F1E4F-1CFF-5643-939E-217C01CDF565}" type="slidenum">
              <a:rPr lang="en-US" smtClean="0"/>
              <a:pPr/>
              <a:t>39</a:t>
            </a:fld>
            <a:endParaRPr lang="en-US" dirty="0"/>
          </a:p>
        </p:txBody>
      </p:sp>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6E2F3933-2F51-462B-A817-E716441DEF64}"/>
                  </a:ext>
                </a:extLst>
              </p:cNvPr>
              <p:cNvSpPr/>
              <p:nvPr/>
            </p:nvSpPr>
            <p:spPr>
              <a:xfrm>
                <a:off x="2110776" y="2002258"/>
                <a:ext cx="3401750" cy="81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r>
                                    <a:rPr lang="en-US" sz="1600" b="0" i="1" smtClean="0">
                                      <a:latin typeface="Cambria Math" panose="02040503050406030204" pitchFamily="18" charset="0"/>
                                    </a:rPr>
                                    <m:t>h</m:t>
                                  </m:r>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16" name="Rectangle: Rounded Corners 15">
                <a:extLst>
                  <a:ext uri="{FF2B5EF4-FFF2-40B4-BE49-F238E27FC236}">
                    <a16:creationId xmlns:a16="http://schemas.microsoft.com/office/drawing/2014/main" id="{6E2F3933-2F51-462B-A817-E716441DEF64}"/>
                  </a:ext>
                </a:extLst>
              </p:cNvPr>
              <p:cNvSpPr>
                <a:spLocks noRot="1" noChangeAspect="1" noMove="1" noResize="1" noEditPoints="1" noAdjustHandles="1" noChangeArrowheads="1" noChangeShapeType="1" noTextEdit="1"/>
              </p:cNvSpPr>
              <p:nvPr/>
            </p:nvSpPr>
            <p:spPr>
              <a:xfrm>
                <a:off x="2110776" y="2002258"/>
                <a:ext cx="3401750" cy="816183"/>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A21212C0-5217-412E-ADFC-CF118A582A53}"/>
                  </a:ext>
                </a:extLst>
              </p:cNvPr>
              <p:cNvSpPr/>
              <p:nvPr/>
            </p:nvSpPr>
            <p:spPr>
              <a:xfrm>
                <a:off x="7682805" y="2004392"/>
                <a:ext cx="3401750" cy="81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𝜇</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𝜎</m:t>
                                      </m:r>
                                    </m:e>
                                    <m:sub>
                                      <m:r>
                                        <a:rPr lang="en-US" sz="1600" b="0" i="1" smtClean="0">
                                          <a:latin typeface="Cambria Math" panose="02040503050406030204" pitchFamily="18" charset="0"/>
                                        </a:rPr>
                                        <m:t>𝑘</m:t>
                                      </m:r>
                                    </m:sub>
                                  </m:sSub>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e>
                      </m:nary>
                    </m:oMath>
                  </m:oMathPara>
                </a14:m>
                <a:endParaRPr lang="en-US" sz="1600" dirty="0"/>
              </a:p>
            </p:txBody>
          </p:sp>
        </mc:Choice>
        <mc:Fallback xmlns="">
          <p:sp>
            <p:nvSpPr>
              <p:cNvPr id="17" name="Rectangle: Rounded Corners 16">
                <a:extLst>
                  <a:ext uri="{FF2B5EF4-FFF2-40B4-BE49-F238E27FC236}">
                    <a16:creationId xmlns:a16="http://schemas.microsoft.com/office/drawing/2014/main" id="{A21212C0-5217-412E-ADFC-CF118A582A53}"/>
                  </a:ext>
                </a:extLst>
              </p:cNvPr>
              <p:cNvSpPr>
                <a:spLocks noRot="1" noChangeAspect="1" noMove="1" noResize="1" noEditPoints="1" noAdjustHandles="1" noChangeArrowheads="1" noChangeShapeType="1" noTextEdit="1"/>
              </p:cNvSpPr>
              <p:nvPr/>
            </p:nvSpPr>
            <p:spPr>
              <a:xfrm>
                <a:off x="7682805" y="2004392"/>
                <a:ext cx="3401750" cy="816183"/>
              </a:xfrm>
              <a:prstGeom prst="roundRect">
                <a:avLst/>
              </a:prstGeom>
              <a:blipFill>
                <a:blip r:embed="rId6"/>
                <a:stretch>
                  <a:fillRect/>
                </a:stretch>
              </a:blipFill>
            </p:spPr>
            <p:txBody>
              <a:bodyPr/>
              <a:lstStyle/>
              <a:p>
                <a:r>
                  <a:rPr lang="en-US">
                    <a:noFill/>
                  </a:rPr>
                  <a:t> </a:t>
                </a:r>
              </a:p>
            </p:txBody>
          </p:sp>
        </mc:Fallback>
      </mc:AlternateContent>
      <p:pic>
        <p:nvPicPr>
          <p:cNvPr id="3" name="Picture 2" descr="Graphical user interface&#10;&#10;Description automatically generated">
            <a:extLst>
              <a:ext uri="{FF2B5EF4-FFF2-40B4-BE49-F238E27FC236}">
                <a16:creationId xmlns:a16="http://schemas.microsoft.com/office/drawing/2014/main" id="{896E5FFA-3777-4A8D-AA00-0F3B082CB416}"/>
              </a:ext>
            </a:extLst>
          </p:cNvPr>
          <p:cNvPicPr>
            <a:picLocks noChangeAspect="1"/>
          </p:cNvPicPr>
          <p:nvPr/>
        </p:nvPicPr>
        <p:blipFill rotWithShape="1">
          <a:blip r:embed="rId7"/>
          <a:srcRect r="50000"/>
          <a:stretch/>
        </p:blipFill>
        <p:spPr>
          <a:xfrm>
            <a:off x="1177816" y="3463394"/>
            <a:ext cx="3097085" cy="2340864"/>
          </a:xfrm>
          <a:prstGeom prst="rect">
            <a:avLst/>
          </a:prstGeom>
        </p:spPr>
      </p:pic>
      <mc:AlternateContent xmlns:mc="http://schemas.openxmlformats.org/markup-compatibility/2006" xmlns:a14="http://schemas.microsoft.com/office/drawing/2010/main">
        <mc:Choice Requires="a14">
          <p:sp>
            <p:nvSpPr>
              <p:cNvPr id="28" name="Content Placeholder 7">
                <a:extLst>
                  <a:ext uri="{FF2B5EF4-FFF2-40B4-BE49-F238E27FC236}">
                    <a16:creationId xmlns:a16="http://schemas.microsoft.com/office/drawing/2014/main" id="{B70500CE-59AE-488C-89A4-181075173110}"/>
                  </a:ext>
                </a:extLst>
              </p:cNvPr>
              <p:cNvSpPr txBox="1">
                <a:spLocks/>
              </p:cNvSpPr>
              <p:nvPr/>
            </p:nvSpPr>
            <p:spPr>
              <a:xfrm>
                <a:off x="6217707" y="3576554"/>
                <a:ext cx="5172536" cy="21845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a:buNone/>
                </a:pPr>
                <a:r>
                  <a:rPr lang="en-US" b="0" u="sng" dirty="0"/>
                  <a:t>Prior Mixture Hyperparameters</a:t>
                </a:r>
              </a:p>
              <a:p>
                <a:pPr marL="0" indent="0">
                  <a:buNone/>
                </a:pPr>
                <a:r>
                  <a:rPr lang="en-US" b="0" dirty="0"/>
                  <a:t>	</a:t>
                </a:r>
                <a:r>
                  <a:rPr lang="en-US" b="0" u="sng" dirty="0"/>
                  <a:t>Weights:</a:t>
                </a:r>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r>
                          <a:rPr lang="en-US" i="1">
                            <a:latin typeface="Cambria Math" panose="02040503050406030204" pitchFamily="18" charset="0"/>
                          </a:rPr>
                          <m:t>−1</m:t>
                        </m:r>
                      </m:sup>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𝑗</m:t>
                                </m:r>
                              </m:sub>
                            </m:sSub>
                          </m:e>
                        </m:d>
                      </m:e>
                    </m:nary>
                  </m:oMath>
                </a14:m>
                <a:endParaRPr lang="en-US" dirty="0"/>
              </a:p>
              <a:p>
                <a:pPr marL="0" indent="0">
                  <a:buFont typeface="Wingdings 2" panose="05020102010507070707" pitchFamily="18" charset="2"/>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𝐵𝑒𝑡𝑎</m:t>
                    </m:r>
                    <m:r>
                      <a:rPr lang="en-US" b="0" i="1" smtClean="0">
                        <a:latin typeface="Cambria Math" panose="02040503050406030204" pitchFamily="18" charset="0"/>
                      </a:rPr>
                      <m:t>(1,</m:t>
                    </m:r>
                    <m:r>
                      <a:rPr lang="en-US" b="0" i="1" smtClean="0">
                        <a:latin typeface="Cambria Math" panose="02040503050406030204" pitchFamily="18" charset="0"/>
                      </a:rPr>
                      <m:t>𝛼</m:t>
                    </m:r>
                    <m:r>
                      <a:rPr lang="en-US" b="0" i="1" smtClean="0">
                        <a:latin typeface="Cambria Math" panose="02040503050406030204" pitchFamily="18" charset="0"/>
                      </a:rPr>
                      <m:t>)</m:t>
                    </m:r>
                  </m:oMath>
                </a14:m>
                <a:endParaRPr lang="en-US" b="0" i="1" dirty="0">
                  <a:latin typeface="Cambria Math" panose="02040503050406030204" pitchFamily="18" charset="0"/>
                </a:endParaRPr>
              </a:p>
              <a:p>
                <a:pPr marL="0" indent="0">
                  <a:buNone/>
                </a:pPr>
                <a:r>
                  <a:rPr lang="en-US" dirty="0"/>
                  <a:t>	</a:t>
                </a:r>
                <a:r>
                  <a:rPr lang="en-US" u="sng" dirty="0"/>
                  <a:t>Components:</a:t>
                </a:r>
              </a:p>
              <a:p>
                <a:pPr marL="0" indent="0">
                  <a:buNone/>
                </a:pP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a:t>
                </a:r>
                <a14:m>
                  <m:oMath xmlns:m="http://schemas.openxmlformats.org/officeDocument/2006/math">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𝜇</m:t>
                        </m:r>
                      </m:e>
                      <m:sub>
                        <m:r>
                          <a:rPr lang="en-US" b="0" i="1" smtClean="0">
                            <a:latin typeface="Cambria Math" panose="02040503050406030204" pitchFamily="18" charset="0"/>
                          </a:rPr>
                          <m:t>𝑘</m:t>
                        </m:r>
                      </m:sub>
                    </m:sSub>
                    <m:r>
                      <a:rPr lang="en-US"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𝑘</m:t>
                        </m:r>
                      </m:sub>
                      <m:sup>
                        <m:r>
                          <a:rPr lang="en-US" b="0" i="0" smtClean="0">
                            <a:latin typeface="Cambria Math" panose="02040503050406030204" pitchFamily="18" charset="0"/>
                          </a:rPr>
                          <m:t>2</m:t>
                        </m:r>
                      </m:sup>
                    </m:sSubSup>
                    <m:r>
                      <a:rPr lang="en-US" i="1" smtClean="0">
                        <a:latin typeface="Cambria Math" panose="02040503050406030204" pitchFamily="18" charset="0"/>
                      </a:rPr>
                      <m:t>)∼</m:t>
                    </m:r>
                    <m:r>
                      <a:rPr lang="en-US" i="1" smtClean="0">
                        <a:latin typeface="Cambria Math" panose="02040503050406030204" pitchFamily="18" charset="0"/>
                      </a:rPr>
                      <m:t>𝑁𝐼𝑊</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𝜅</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𝜈</m:t>
                            </m:r>
                          </m:e>
                          <m:sub>
                            <m:r>
                              <a:rPr lang="en-US" i="1" smtClean="0">
                                <a:latin typeface="Cambria Math" panose="02040503050406030204" pitchFamily="18" charset="0"/>
                              </a:rPr>
                              <m:t>0</m:t>
                            </m:r>
                          </m:sub>
                        </m:sSub>
                        <m:r>
                          <a:rPr lang="en-US" i="1" smtClean="0">
                            <a:latin typeface="Cambria Math" panose="02040503050406030204" pitchFamily="18" charset="0"/>
                          </a:rPr>
                          <m:t>,</m:t>
                        </m:r>
                        <m:r>
                          <m:rPr>
                            <m:sty m:val="p"/>
                          </m:rPr>
                          <a:rPr lang="en-US" smtClean="0">
                            <a:latin typeface="Cambria Math" panose="02040503050406030204" pitchFamily="18" charset="0"/>
                          </a:rPr>
                          <m:t>Ψ</m:t>
                        </m:r>
                      </m:e>
                    </m:d>
                  </m:oMath>
                </a14:m>
                <a:endParaRPr lang="en-US" dirty="0"/>
              </a:p>
            </p:txBody>
          </p:sp>
        </mc:Choice>
        <mc:Fallback xmlns="">
          <p:sp>
            <p:nvSpPr>
              <p:cNvPr id="28" name="Content Placeholder 7">
                <a:extLst>
                  <a:ext uri="{FF2B5EF4-FFF2-40B4-BE49-F238E27FC236}">
                    <a16:creationId xmlns:a16="http://schemas.microsoft.com/office/drawing/2014/main" id="{B70500CE-59AE-488C-89A4-181075173110}"/>
                  </a:ext>
                </a:extLst>
              </p:cNvPr>
              <p:cNvSpPr txBox="1">
                <a:spLocks noRot="1" noChangeAspect="1" noMove="1" noResize="1" noEditPoints="1" noAdjustHandles="1" noChangeArrowheads="1" noChangeShapeType="1" noTextEdit="1"/>
              </p:cNvSpPr>
              <p:nvPr/>
            </p:nvSpPr>
            <p:spPr>
              <a:xfrm>
                <a:off x="6217707" y="3576554"/>
                <a:ext cx="5172536" cy="2184568"/>
              </a:xfrm>
              <a:prstGeom prst="roundRect">
                <a:avLst/>
              </a:prstGeom>
              <a:blipFill>
                <a:blip r:embed="rId8"/>
                <a:stretch>
                  <a:fillRect/>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6E9C2D3C-0848-4A27-A355-30D5B3A79543}"/>
              </a:ext>
            </a:extLst>
          </p:cNvPr>
          <p:cNvGrpSpPr/>
          <p:nvPr/>
        </p:nvGrpSpPr>
        <p:grpSpPr>
          <a:xfrm>
            <a:off x="10109169" y="4649189"/>
            <a:ext cx="1281074" cy="996132"/>
            <a:chOff x="10109169" y="4649189"/>
            <a:chExt cx="1281074" cy="996132"/>
          </a:xfrm>
        </p:grpSpPr>
        <p:sp>
          <p:nvSpPr>
            <p:cNvPr id="12" name="Oval 11">
              <a:extLst>
                <a:ext uri="{FF2B5EF4-FFF2-40B4-BE49-F238E27FC236}">
                  <a16:creationId xmlns:a16="http://schemas.microsoft.com/office/drawing/2014/main" id="{23660894-1CE5-4C29-B7F9-B137D469E35B}"/>
                </a:ext>
              </a:extLst>
            </p:cNvPr>
            <p:cNvSpPr/>
            <p:nvPr/>
          </p:nvSpPr>
          <p:spPr>
            <a:xfrm>
              <a:off x="10266876" y="5257695"/>
              <a:ext cx="367748" cy="387626"/>
            </a:xfrm>
            <a:prstGeom prst="ellipse">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E2AA61A-9374-4A46-A2EB-DE2B74222E8A}"/>
                </a:ext>
              </a:extLst>
            </p:cNvPr>
            <p:cNvSpPr txBox="1"/>
            <p:nvPr/>
          </p:nvSpPr>
          <p:spPr>
            <a:xfrm>
              <a:off x="10109169" y="4649189"/>
              <a:ext cx="1281074" cy="584775"/>
            </a:xfrm>
            <a:prstGeom prst="rect">
              <a:avLst/>
            </a:prstGeom>
            <a:noFill/>
          </p:spPr>
          <p:txBody>
            <a:bodyPr wrap="square" rtlCol="0">
              <a:spAutoFit/>
            </a:bodyPr>
            <a:lstStyle/>
            <a:p>
              <a:r>
                <a:rPr lang="en-US" sz="1600" dirty="0">
                  <a:solidFill>
                    <a:schemeClr val="accent5">
                      <a:lumMod val="20000"/>
                      <a:lumOff val="80000"/>
                    </a:schemeClr>
                  </a:solidFill>
                </a:rPr>
                <a:t>similar role to bandwidth</a:t>
              </a:r>
            </a:p>
          </p:txBody>
        </p:sp>
      </p:gr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7DFB668E-88A2-428A-BB73-45B48F0AC1D5}"/>
                  </a:ext>
                </a:extLst>
              </p:cNvPr>
              <p:cNvSpPr/>
              <p:nvPr/>
            </p:nvSpPr>
            <p:spPr>
              <a:xfrm>
                <a:off x="2108046" y="5908675"/>
                <a:ext cx="7732494" cy="648258"/>
              </a:xfrm>
              <a:prstGeom prst="roundRect">
                <a:avLst/>
              </a:prstGeom>
              <a:effectLst>
                <a:glow rad="63500">
                  <a:schemeClr val="accent3">
                    <a:satMod val="175000"/>
                    <a:alpha val="40000"/>
                  </a:schemeClr>
                </a:glo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Accuracy of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𝑜𝑏𝑠</m:t>
                        </m:r>
                      </m:sub>
                    </m:sSub>
                  </m:oMath>
                </a14:m>
                <a:r>
                  <a:rPr lang="en-US" dirty="0"/>
                  <a:t> directly impacts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smtClean="0">
                            <a:latin typeface="Cambria Math" panose="02040503050406030204" pitchFamily="18" charset="0"/>
                          </a:rPr>
                          <m:t>𝑢𝑝</m:t>
                        </m:r>
                      </m:sub>
                    </m:sSub>
                  </m:oMath>
                </a14:m>
                <a:r>
                  <a:rPr lang="en-US" dirty="0"/>
                  <a:t>: choice of these hyperparameters matter!</a:t>
                </a:r>
              </a:p>
            </p:txBody>
          </p:sp>
        </mc:Choice>
        <mc:Fallback xmlns="">
          <p:sp>
            <p:nvSpPr>
              <p:cNvPr id="23" name="Rectangle: Rounded Corners 22">
                <a:extLst>
                  <a:ext uri="{FF2B5EF4-FFF2-40B4-BE49-F238E27FC236}">
                    <a16:creationId xmlns:a16="http://schemas.microsoft.com/office/drawing/2014/main" id="{7DFB668E-88A2-428A-BB73-45B48F0AC1D5}"/>
                  </a:ext>
                </a:extLst>
              </p:cNvPr>
              <p:cNvSpPr>
                <a:spLocks noRot="1" noChangeAspect="1" noMove="1" noResize="1" noEditPoints="1" noAdjustHandles="1" noChangeArrowheads="1" noChangeShapeType="1" noTextEdit="1"/>
              </p:cNvSpPr>
              <p:nvPr/>
            </p:nvSpPr>
            <p:spPr>
              <a:xfrm>
                <a:off x="2108046" y="5908675"/>
                <a:ext cx="7732494" cy="648258"/>
              </a:xfrm>
              <a:prstGeom prst="roundRect">
                <a:avLst/>
              </a:prstGeom>
              <a:blipFill>
                <a:blip r:embed="rId9"/>
                <a:stretch>
                  <a:fillRect/>
                </a:stretch>
              </a:blipFill>
              <a:effectLst>
                <a:glow rad="63500">
                  <a:schemeClr val="accent3">
                    <a:satMod val="175000"/>
                    <a:alpha val="40000"/>
                  </a:schemeClr>
                </a:glo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72641728"/>
      </p:ext>
    </p:extLst>
  </p:cSld>
  <p:clrMapOvr>
    <a:masterClrMapping/>
  </p:clrMapOvr>
  <mc:AlternateContent xmlns:mc="http://schemas.openxmlformats.org/markup-compatibility/2006" xmlns:p14="http://schemas.microsoft.com/office/powerpoint/2010/main">
    <mc:Choice Requires="p14">
      <p:transition spd="slow" p14:dur="2000" advTm="133945"/>
    </mc:Choice>
    <mc:Fallback xmlns="">
      <p:transition spd="slow" advTm="1339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633720-912F-43EF-AC3A-C4B359339EAD}"/>
              </a:ext>
            </a:extLst>
          </p:cNvPr>
          <p:cNvSpPr>
            <a:spLocks noGrp="1"/>
          </p:cNvSpPr>
          <p:nvPr>
            <p:ph type="title"/>
          </p:nvPr>
        </p:nvSpPr>
        <p:spPr>
          <a:xfrm>
            <a:off x="764110" y="826346"/>
            <a:ext cx="3171905" cy="1013800"/>
          </a:xfrm>
        </p:spPr>
        <p:txBody>
          <a:bodyPr>
            <a:normAutofit/>
          </a:bodyPr>
          <a:lstStyle/>
          <a:p>
            <a:r>
              <a:rPr lang="en-US" sz="2400" dirty="0">
                <a:solidFill>
                  <a:srgbClr val="FFFFFF"/>
                </a:solidFill>
              </a:rPr>
              <a:t>Uncertainty quantification</a:t>
            </a:r>
          </a:p>
        </p:txBody>
      </p:sp>
      <p:grpSp>
        <p:nvGrpSpPr>
          <p:cNvPr id="19" name="Group 1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3DB0DC35-2D3B-4272-B9B7-AF5FDED78CCB}"/>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Forward vs. Inverse Problems</a:t>
            </a:r>
          </a:p>
          <a:p>
            <a:endParaRPr lang="en-US" sz="1600" dirty="0">
              <a:solidFill>
                <a:srgbClr val="FFFFFF"/>
              </a:solidFill>
            </a:endParaRPr>
          </a:p>
          <a:p>
            <a:r>
              <a:rPr lang="en-US" sz="1600" dirty="0">
                <a:solidFill>
                  <a:srgbClr val="FFFFFF"/>
                </a:solidFill>
              </a:rPr>
              <a:t>Inverse Problem Challenges</a:t>
            </a:r>
          </a:p>
          <a:p>
            <a:pPr lvl="1"/>
            <a:r>
              <a:rPr lang="en-US" sz="1400" dirty="0">
                <a:solidFill>
                  <a:srgbClr val="FFFFFF"/>
                </a:solidFill>
              </a:rPr>
              <a:t>Ill-posed</a:t>
            </a:r>
          </a:p>
          <a:p>
            <a:pPr lvl="1"/>
            <a:r>
              <a:rPr lang="en-US" sz="1400" dirty="0">
                <a:solidFill>
                  <a:srgbClr val="FFFFFF"/>
                </a:solidFill>
              </a:rPr>
              <a:t>Additional Uncertainty</a:t>
            </a:r>
          </a:p>
          <a:p>
            <a:pPr lvl="1"/>
            <a:r>
              <a:rPr lang="en-US" sz="1400" dirty="0">
                <a:solidFill>
                  <a:srgbClr val="FFFFFF"/>
                </a:solidFill>
              </a:rPr>
              <a:t>Finite Data</a:t>
            </a:r>
          </a:p>
          <a:p>
            <a:pPr lvl="1"/>
            <a:endParaRPr lang="en-US" sz="1400" dirty="0">
              <a:solidFill>
                <a:srgbClr val="FFFFFF"/>
              </a:solidFill>
            </a:endParaRPr>
          </a:p>
          <a:p>
            <a:r>
              <a:rPr lang="en-US" sz="1600" dirty="0">
                <a:solidFill>
                  <a:srgbClr val="FFFFFF"/>
                </a:solidFill>
              </a:rPr>
              <a:t>How does the data-consistent approach tackle these issues?</a:t>
            </a:r>
          </a:p>
          <a:p>
            <a:pPr lvl="1"/>
            <a:endParaRPr lang="en-US" sz="1400" dirty="0">
              <a:solidFill>
                <a:srgbClr val="FFFFFF"/>
              </a:solidFill>
            </a:endParaRPr>
          </a:p>
        </p:txBody>
      </p:sp>
      <p:sp>
        <p:nvSpPr>
          <p:cNvPr id="5" name="Footer Placeholder 4">
            <a:extLst>
              <a:ext uri="{FF2B5EF4-FFF2-40B4-BE49-F238E27FC236}">
                <a16:creationId xmlns:a16="http://schemas.microsoft.com/office/drawing/2014/main" id="{72716A77-8E53-499A-8C7F-7711E4139CFB}"/>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pic>
        <p:nvPicPr>
          <p:cNvPr id="12" name="Picture 11" descr="A picture containing tree, outdoor, sunset, sun&#10;&#10;Description automatically generated">
            <a:extLst>
              <a:ext uri="{FF2B5EF4-FFF2-40B4-BE49-F238E27FC236}">
                <a16:creationId xmlns:a16="http://schemas.microsoft.com/office/drawing/2014/main" id="{968F6C0F-47E1-4F00-940D-BDD607EA47A4}"/>
              </a:ext>
            </a:extLst>
          </p:cNvPr>
          <p:cNvPicPr>
            <a:picLocks noChangeAspect="1"/>
          </p:cNvPicPr>
          <p:nvPr/>
        </p:nvPicPr>
        <p:blipFill>
          <a:blip r:embed="rId4">
            <a:alphaModFix amt="40000"/>
            <a:extLst>
              <a:ext uri="{837473B0-CC2E-450A-ABE3-18F120FF3D39}">
                <a1611:picAttrSrcUrl xmlns:a1611="http://schemas.microsoft.com/office/drawing/2016/11/main" r:id="rId5"/>
              </a:ext>
            </a:extLst>
          </a:blip>
          <a:stretch>
            <a:fillRect/>
          </a:stretch>
        </p:blipFill>
        <p:spPr>
          <a:xfrm>
            <a:off x="6464001" y="2589015"/>
            <a:ext cx="2801832" cy="1867888"/>
          </a:xfrm>
          <a:prstGeom prst="ellipse">
            <a:avLst/>
          </a:prstGeom>
          <a:ln>
            <a:noFill/>
          </a:ln>
          <a:effectLst>
            <a:softEdge rad="112500"/>
          </a:effectLst>
        </p:spPr>
      </p:pic>
      <p:sp>
        <p:nvSpPr>
          <p:cNvPr id="4" name="Date Placeholder 3">
            <a:extLst>
              <a:ext uri="{FF2B5EF4-FFF2-40B4-BE49-F238E27FC236}">
                <a16:creationId xmlns:a16="http://schemas.microsoft.com/office/drawing/2014/main" id="{E397F8E3-6B8D-48A6-9A3E-B3E5A03C583B}"/>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ACA1DF8C-11A2-454B-95D9-FEE604CD5266}"/>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4</a:t>
            </a:fld>
            <a:endParaRPr lang="en-US"/>
          </a:p>
        </p:txBody>
      </p:sp>
      <p:grpSp>
        <p:nvGrpSpPr>
          <p:cNvPr id="18" name="Group 17">
            <a:extLst>
              <a:ext uri="{FF2B5EF4-FFF2-40B4-BE49-F238E27FC236}">
                <a16:creationId xmlns:a16="http://schemas.microsoft.com/office/drawing/2014/main" id="{5C773B1B-B645-4180-9724-98FE0922D619}"/>
              </a:ext>
            </a:extLst>
          </p:cNvPr>
          <p:cNvGrpSpPr/>
          <p:nvPr/>
        </p:nvGrpSpPr>
        <p:grpSpPr>
          <a:xfrm>
            <a:off x="10070438" y="3420293"/>
            <a:ext cx="1714764" cy="2714605"/>
            <a:chOff x="10144130" y="3307475"/>
            <a:chExt cx="1714764" cy="2714605"/>
          </a:xfrm>
        </p:grpSpPr>
        <p:pic>
          <p:nvPicPr>
            <p:cNvPr id="1026" name="Picture 2" descr="Colorado wildfires: Cameron Peak Fire explodes to 40,000 acres">
              <a:extLst>
                <a:ext uri="{FF2B5EF4-FFF2-40B4-BE49-F238E27FC236}">
                  <a16:creationId xmlns:a16="http://schemas.microsoft.com/office/drawing/2014/main" id="{20960096-BFBA-43B4-83DD-65711F9E2163}"/>
                </a:ext>
              </a:extLst>
            </p:cNvPr>
            <p:cNvPicPr>
              <a:picLocks noChangeAspect="1" noChangeArrowheads="1"/>
            </p:cNvPicPr>
            <p:nvPr/>
          </p:nvPicPr>
          <p:blipFill rotWithShape="1">
            <a:blip r:embed="rId6">
              <a:alphaModFix amt="71000"/>
              <a:extLst>
                <a:ext uri="{28A0092B-C50C-407E-A947-70E740481C1C}">
                  <a14:useLocalDpi xmlns:a14="http://schemas.microsoft.com/office/drawing/2010/main" val="0"/>
                </a:ext>
              </a:extLst>
            </a:blip>
            <a:srcRect l="21565" t="9520" r="17580" b="221"/>
            <a:stretch/>
          </p:blipFill>
          <p:spPr bwMode="auto">
            <a:xfrm>
              <a:off x="10257477" y="4704389"/>
              <a:ext cx="1579414" cy="13176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3" descr="A close-up of a microscope&#10;&#10;Description automatically generated with low confidence">
              <a:extLst>
                <a:ext uri="{FF2B5EF4-FFF2-40B4-BE49-F238E27FC236}">
                  <a16:creationId xmlns:a16="http://schemas.microsoft.com/office/drawing/2014/main" id="{D1D7BF91-DD91-4DDE-B81D-D7B953B34D1D}"/>
                </a:ext>
              </a:extLst>
            </p:cNvPr>
            <p:cNvPicPr>
              <a:picLocks noChangeAspect="1"/>
            </p:cNvPicPr>
            <p:nvPr/>
          </p:nvPicPr>
          <p:blipFill>
            <a:blip r:embed="rId7">
              <a:alphaModFix amt="71000"/>
              <a:extLst>
                <a:ext uri="{837473B0-CC2E-450A-ABE3-18F120FF3D39}">
                  <a1611:picAttrSrcUrl xmlns:a1611="http://schemas.microsoft.com/office/drawing/2016/11/main" r:id="rId8"/>
                </a:ext>
              </a:extLst>
            </a:blip>
            <a:stretch>
              <a:fillRect/>
            </a:stretch>
          </p:blipFill>
          <p:spPr>
            <a:xfrm>
              <a:off x="10144130" y="3307475"/>
              <a:ext cx="1714764" cy="1371811"/>
            </a:xfrm>
            <a:prstGeom prst="rect">
              <a:avLst/>
            </a:prstGeom>
          </p:spPr>
        </p:pic>
      </p:grpSp>
      <p:pic>
        <p:nvPicPr>
          <p:cNvPr id="10" name="Picture 9" descr="Diagram showing UQ">
            <a:extLst>
              <a:ext uri="{FF2B5EF4-FFF2-40B4-BE49-F238E27FC236}">
                <a16:creationId xmlns:a16="http://schemas.microsoft.com/office/drawing/2014/main" id="{EBF78025-7CAA-446C-9B01-C899AAA3D255}"/>
              </a:ext>
            </a:extLst>
          </p:cNvPr>
          <p:cNvPicPr>
            <a:picLocks noChangeAspect="1"/>
          </p:cNvPicPr>
          <p:nvPr/>
        </p:nvPicPr>
        <p:blipFill>
          <a:blip r:embed="rId9"/>
          <a:stretch>
            <a:fillRect/>
          </a:stretch>
        </p:blipFill>
        <p:spPr>
          <a:xfrm>
            <a:off x="4511897" y="1326205"/>
            <a:ext cx="6866506" cy="3107095"/>
          </a:xfrm>
          <a:prstGeom prst="rect">
            <a:avLst/>
          </a:prstGeom>
        </p:spPr>
      </p:pic>
      <p:grpSp>
        <p:nvGrpSpPr>
          <p:cNvPr id="27" name="Group 26">
            <a:extLst>
              <a:ext uri="{FF2B5EF4-FFF2-40B4-BE49-F238E27FC236}">
                <a16:creationId xmlns:a16="http://schemas.microsoft.com/office/drawing/2014/main" id="{DF0C7A2C-3199-416F-BC46-A2FB115B262B}"/>
              </a:ext>
            </a:extLst>
          </p:cNvPr>
          <p:cNvGrpSpPr/>
          <p:nvPr/>
        </p:nvGrpSpPr>
        <p:grpSpPr>
          <a:xfrm>
            <a:off x="4241830" y="4170772"/>
            <a:ext cx="2801832" cy="2055407"/>
            <a:chOff x="4241830" y="4170772"/>
            <a:chExt cx="2801832" cy="2055407"/>
          </a:xfrm>
        </p:grpSpPr>
        <p:pic>
          <p:nvPicPr>
            <p:cNvPr id="24" name="Picture 23" descr="Map&#10;&#10;Description automatically generated">
              <a:extLst>
                <a:ext uri="{FF2B5EF4-FFF2-40B4-BE49-F238E27FC236}">
                  <a16:creationId xmlns:a16="http://schemas.microsoft.com/office/drawing/2014/main" id="{715FE2DE-9482-4F0E-806D-0DDC5AF16E6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241830" y="4170772"/>
              <a:ext cx="2801832" cy="2055407"/>
            </a:xfrm>
            <a:prstGeom prst="rect">
              <a:avLst/>
            </a:prstGeom>
          </p:spPr>
        </p:pic>
        <p:sp>
          <p:nvSpPr>
            <p:cNvPr id="26" name="Star: 5 Points 25">
              <a:extLst>
                <a:ext uri="{FF2B5EF4-FFF2-40B4-BE49-F238E27FC236}">
                  <a16:creationId xmlns:a16="http://schemas.microsoft.com/office/drawing/2014/main" id="{9F59DF5E-8806-4E1D-8865-B21A6D8CC98F}"/>
                </a:ext>
              </a:extLst>
            </p:cNvPr>
            <p:cNvSpPr/>
            <p:nvPr/>
          </p:nvSpPr>
          <p:spPr>
            <a:xfrm>
              <a:off x="5059144" y="4634327"/>
              <a:ext cx="365760" cy="36576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9B6A1283-C623-45FF-B50E-5BD6E953F268}"/>
                </a:ext>
              </a:extLst>
            </p:cNvPr>
            <p:cNvSpPr/>
            <p:nvPr/>
          </p:nvSpPr>
          <p:spPr>
            <a:xfrm>
              <a:off x="5246767" y="5247373"/>
              <a:ext cx="365760" cy="36576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7B34E98-F262-4660-9F28-BA816125CD0A}"/>
              </a:ext>
            </a:extLst>
          </p:cNvPr>
          <p:cNvGrpSpPr/>
          <p:nvPr/>
        </p:nvGrpSpPr>
        <p:grpSpPr>
          <a:xfrm>
            <a:off x="6036969" y="2922128"/>
            <a:ext cx="3107031" cy="877830"/>
            <a:chOff x="6036969" y="2922128"/>
            <a:chExt cx="3107031" cy="877830"/>
          </a:xfrm>
        </p:grpSpPr>
        <p:cxnSp>
          <p:nvCxnSpPr>
            <p:cNvPr id="30" name="Connector: Curved 29">
              <a:extLst>
                <a:ext uri="{FF2B5EF4-FFF2-40B4-BE49-F238E27FC236}">
                  <a16:creationId xmlns:a16="http://schemas.microsoft.com/office/drawing/2014/main" id="{ADE4CC4F-73E9-4BC8-A512-7720FBF8E282}"/>
                </a:ext>
              </a:extLst>
            </p:cNvPr>
            <p:cNvCxnSpPr>
              <a:cxnSpLocks/>
            </p:cNvCxnSpPr>
            <p:nvPr/>
          </p:nvCxnSpPr>
          <p:spPr>
            <a:xfrm flipV="1">
              <a:off x="6270171" y="2922128"/>
              <a:ext cx="2873829" cy="716414"/>
            </a:xfrm>
            <a:prstGeom prst="curvedConnector3">
              <a:avLst>
                <a:gd name="adj1" fmla="val 50000"/>
              </a:avLst>
            </a:prstGeom>
            <a:ln w="38100">
              <a:prstDash val="sys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70F3AF-CB44-4563-B8AF-760D4ABA7A06}"/>
                    </a:ext>
                  </a:extLst>
                </p:cNvPr>
                <p:cNvSpPr txBox="1"/>
                <p:nvPr/>
              </p:nvSpPr>
              <p:spPr>
                <a:xfrm>
                  <a:off x="6036969" y="3522959"/>
                  <a:ext cx="188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𝜆</m:t>
                        </m:r>
                      </m:oMath>
                    </m:oMathPara>
                  </a14:m>
                  <a:endParaRPr lang="en-US" dirty="0"/>
                </a:p>
              </p:txBody>
            </p:sp>
          </mc:Choice>
          <mc:Fallback xmlns="">
            <p:sp>
              <p:nvSpPr>
                <p:cNvPr id="44" name="TextBox 43">
                  <a:extLst>
                    <a:ext uri="{FF2B5EF4-FFF2-40B4-BE49-F238E27FC236}">
                      <a16:creationId xmlns:a16="http://schemas.microsoft.com/office/drawing/2014/main" id="{3470F3AF-CB44-4563-B8AF-760D4ABA7A06}"/>
                    </a:ext>
                  </a:extLst>
                </p:cNvPr>
                <p:cNvSpPr txBox="1">
                  <a:spLocks noRot="1" noChangeAspect="1" noMove="1" noResize="1" noEditPoints="1" noAdjustHandles="1" noChangeArrowheads="1" noChangeShapeType="1" noTextEdit="1"/>
                </p:cNvSpPr>
                <p:nvPr/>
              </p:nvSpPr>
              <p:spPr>
                <a:xfrm>
                  <a:off x="6036969" y="3522959"/>
                  <a:ext cx="188321" cy="276999"/>
                </a:xfrm>
                <a:prstGeom prst="rect">
                  <a:avLst/>
                </a:prstGeom>
                <a:blipFill>
                  <a:blip r:embed="rId14"/>
                  <a:stretch>
                    <a:fillRect l="-29032" r="-25806" b="-11111"/>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FE211830-5619-4674-A9BA-2D7F8D2CCC94}"/>
              </a:ext>
            </a:extLst>
          </p:cNvPr>
          <p:cNvGrpSpPr/>
          <p:nvPr/>
        </p:nvGrpSpPr>
        <p:grpSpPr>
          <a:xfrm>
            <a:off x="7344229" y="1840146"/>
            <a:ext cx="4079054" cy="1260514"/>
            <a:chOff x="7344229" y="1840146"/>
            <a:chExt cx="4079054" cy="1260514"/>
          </a:xfrm>
        </p:grpSpPr>
        <p:sp>
          <p:nvSpPr>
            <p:cNvPr id="46" name="Oval 45">
              <a:extLst>
                <a:ext uri="{FF2B5EF4-FFF2-40B4-BE49-F238E27FC236}">
                  <a16:creationId xmlns:a16="http://schemas.microsoft.com/office/drawing/2014/main" id="{763661DD-22B2-4C15-9850-507E21F0D6AC}"/>
                </a:ext>
              </a:extLst>
            </p:cNvPr>
            <p:cNvSpPr/>
            <p:nvPr/>
          </p:nvSpPr>
          <p:spPr>
            <a:xfrm>
              <a:off x="7344229" y="1840146"/>
              <a:ext cx="899885" cy="675994"/>
            </a:xfrm>
            <a:prstGeom prst="ellipse">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D6D9397-24F1-49C4-9B0F-192D7A58A564}"/>
                </a:ext>
              </a:extLst>
            </p:cNvPr>
            <p:cNvSpPr/>
            <p:nvPr/>
          </p:nvSpPr>
          <p:spPr>
            <a:xfrm>
              <a:off x="10474420" y="2424666"/>
              <a:ext cx="948863" cy="675994"/>
            </a:xfrm>
            <a:prstGeom prst="ellipse">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Rounded Corners 48">
            <a:extLst>
              <a:ext uri="{FF2B5EF4-FFF2-40B4-BE49-F238E27FC236}">
                <a16:creationId xmlns:a16="http://schemas.microsoft.com/office/drawing/2014/main" id="{6BCF5420-7FC5-4FDA-89C3-E2EC1AF88FC8}"/>
              </a:ext>
            </a:extLst>
          </p:cNvPr>
          <p:cNvSpPr/>
          <p:nvPr/>
        </p:nvSpPr>
        <p:spPr>
          <a:xfrm>
            <a:off x="10105799" y="3522959"/>
            <a:ext cx="1714764" cy="2677104"/>
          </a:xfrm>
          <a:prstGeom prst="roundRect">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4300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3807"/>
    </mc:Choice>
    <mc:Fallback xmlns="">
      <p:transition spd="slow" advTm="2038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9" presetClass="emph" presetSubtype="0" nodeType="withEffect">
                                  <p:stCondLst>
                                    <p:cond delay="0"/>
                                  </p:stCondLst>
                                  <p:childTnLst>
                                    <p:set>
                                      <p:cBhvr>
                                        <p:cTn id="19" dur="indefinite"/>
                                        <p:tgtEl>
                                          <p:spTgt spid="27"/>
                                        </p:tgtEl>
                                        <p:attrNameLst>
                                          <p:attrName>style.opacity</p:attrName>
                                        </p:attrNameLst>
                                      </p:cBhvr>
                                      <p:to>
                                        <p:strVal val="0.5"/>
                                      </p:to>
                                    </p:set>
                                    <p:animEffect filter="image" prLst="opacity: 0.5">
                                      <p:cBhvr rctx="IE">
                                        <p:cTn id="20" dur="indefinite"/>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500"/>
                                        <p:tgtEl>
                                          <p:spTgt spid="3">
                                            <p:txEl>
                                              <p:pRg st="5" end="5"/>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55BA62-23EA-4624-B711-02221BF63148}"/>
              </a:ext>
            </a:extLst>
          </p:cNvPr>
          <p:cNvSpPr>
            <a:spLocks noGrp="1"/>
          </p:cNvSpPr>
          <p:nvPr>
            <p:ph type="title"/>
          </p:nvPr>
        </p:nvSpPr>
        <p:spPr/>
        <p:txBody>
          <a:bodyPr/>
          <a:lstStyle/>
          <a:p>
            <a:r>
              <a:rPr lang="en-US" dirty="0"/>
              <a:t>UQ for the observed: determining CI</a:t>
            </a:r>
          </a:p>
        </p:txBody>
      </p:sp>
      <p:sp>
        <p:nvSpPr>
          <p:cNvPr id="8" name="Text Placeholder 7">
            <a:extLst>
              <a:ext uri="{FF2B5EF4-FFF2-40B4-BE49-F238E27FC236}">
                <a16:creationId xmlns:a16="http://schemas.microsoft.com/office/drawing/2014/main" id="{63B67F53-7A60-4211-90BF-44681DD81DD8}"/>
              </a:ext>
            </a:extLst>
          </p:cNvPr>
          <p:cNvSpPr>
            <a:spLocks noGrp="1"/>
          </p:cNvSpPr>
          <p:nvPr>
            <p:ph type="body" idx="1"/>
          </p:nvPr>
        </p:nvSpPr>
        <p:spPr>
          <a:xfrm>
            <a:off x="887219" y="2103157"/>
            <a:ext cx="5087075" cy="536005"/>
          </a:xfrm>
        </p:spPr>
        <p:txBody>
          <a:bodyPr/>
          <a:lstStyle/>
          <a:p>
            <a:r>
              <a:rPr lang="en-US" dirty="0"/>
              <a:t>GKDE</a:t>
            </a:r>
          </a:p>
        </p:txBody>
      </p:sp>
      <p:sp>
        <p:nvSpPr>
          <p:cNvPr id="9" name="Content Placeholder 8">
            <a:extLst>
              <a:ext uri="{FF2B5EF4-FFF2-40B4-BE49-F238E27FC236}">
                <a16:creationId xmlns:a16="http://schemas.microsoft.com/office/drawing/2014/main" id="{989E4089-3E53-4C9F-B506-6CA750B588E9}"/>
              </a:ext>
            </a:extLst>
          </p:cNvPr>
          <p:cNvSpPr>
            <a:spLocks noGrp="1"/>
          </p:cNvSpPr>
          <p:nvPr>
            <p:ph sz="half" idx="2"/>
          </p:nvPr>
        </p:nvSpPr>
        <p:spPr>
          <a:xfrm>
            <a:off x="581193" y="2971433"/>
            <a:ext cx="5393100" cy="648258"/>
          </a:xfrm>
        </p:spPr>
        <p:txBody>
          <a:bodyPr>
            <a:normAutofit/>
          </a:bodyPr>
          <a:lstStyle/>
          <a:p>
            <a:r>
              <a:rPr lang="en-US" dirty="0"/>
              <a:t>Classical estimate: obtain a single KDE</a:t>
            </a:r>
          </a:p>
        </p:txBody>
      </p:sp>
      <p:sp>
        <p:nvSpPr>
          <p:cNvPr id="10" name="Text Placeholder 9">
            <a:extLst>
              <a:ext uri="{FF2B5EF4-FFF2-40B4-BE49-F238E27FC236}">
                <a16:creationId xmlns:a16="http://schemas.microsoft.com/office/drawing/2014/main" id="{D3042F3C-E92D-454E-AE99-04ECA3EA5A53}"/>
              </a:ext>
            </a:extLst>
          </p:cNvPr>
          <p:cNvSpPr>
            <a:spLocks noGrp="1"/>
          </p:cNvSpPr>
          <p:nvPr>
            <p:ph type="body" sz="quarter" idx="3"/>
          </p:nvPr>
        </p:nvSpPr>
        <p:spPr>
          <a:xfrm>
            <a:off x="6523736" y="2032678"/>
            <a:ext cx="5087073" cy="553373"/>
          </a:xfrm>
        </p:spPr>
        <p:txBody>
          <a:bodyPr/>
          <a:lstStyle/>
          <a:p>
            <a:r>
              <a:rPr lang="en-US" dirty="0"/>
              <a:t>DPMM</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EA441128-F4DF-4C4E-B281-A9E3687E216A}"/>
                  </a:ext>
                </a:extLst>
              </p:cNvPr>
              <p:cNvSpPr>
                <a:spLocks noGrp="1"/>
              </p:cNvSpPr>
              <p:nvPr>
                <p:ph sz="quarter" idx="4"/>
              </p:nvPr>
            </p:nvSpPr>
            <p:spPr>
              <a:xfrm>
                <a:off x="6217709" y="2971433"/>
                <a:ext cx="5393100" cy="457568"/>
              </a:xfrm>
            </p:spPr>
            <p:txBody>
              <a:bodyPr>
                <a:normAutofit/>
              </a:bodyPr>
              <a:lstStyle/>
              <a:p>
                <a:r>
                  <a:rPr lang="en-US" dirty="0"/>
                  <a:t>Bayesian estimate: assumes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oMath>
                </a14:m>
                <a:r>
                  <a:rPr lang="en-US" dirty="0"/>
                  <a:t> is a </a:t>
                </a:r>
                <a:r>
                  <a:rPr lang="en-US" i="1" dirty="0"/>
                  <a:t>random</a:t>
                </a:r>
                <a:r>
                  <a:rPr lang="en-US" dirty="0"/>
                  <a:t> density</a:t>
                </a:r>
              </a:p>
            </p:txBody>
          </p:sp>
        </mc:Choice>
        <mc:Fallback xmlns="">
          <p:sp>
            <p:nvSpPr>
              <p:cNvPr id="11" name="Content Placeholder 10">
                <a:extLst>
                  <a:ext uri="{FF2B5EF4-FFF2-40B4-BE49-F238E27FC236}">
                    <a16:creationId xmlns:a16="http://schemas.microsoft.com/office/drawing/2014/main" id="{EA441128-F4DF-4C4E-B281-A9E3687E216A}"/>
                  </a:ext>
                </a:extLst>
              </p:cNvPr>
              <p:cNvSpPr>
                <a:spLocks noGrp="1" noRot="1" noChangeAspect="1" noMove="1" noResize="1" noEditPoints="1" noAdjustHandles="1" noChangeArrowheads="1" noChangeShapeType="1" noTextEdit="1"/>
              </p:cNvSpPr>
              <p:nvPr>
                <p:ph sz="quarter" idx="4"/>
              </p:nvPr>
            </p:nvSpPr>
            <p:spPr>
              <a:xfrm>
                <a:off x="6217709" y="2971433"/>
                <a:ext cx="5393100" cy="457568"/>
              </a:xfrm>
              <a:blipFill>
                <a:blip r:embed="rId4"/>
                <a:stretch>
                  <a:fillRect l="-452" t="-657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3F6FC5A-15B7-4317-9022-95E363F97C1F}"/>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9DE333C3-6511-4235-B655-3DF29E5DA273}"/>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5AC18B92-CAF2-4A9A-AAAC-5796117F019E}"/>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15" name="Picture 14" descr="Graphical user interface, chart, histogram&#10;&#10;Description automatically generated">
            <a:extLst>
              <a:ext uri="{FF2B5EF4-FFF2-40B4-BE49-F238E27FC236}">
                <a16:creationId xmlns:a16="http://schemas.microsoft.com/office/drawing/2014/main" id="{A6E82984-C713-41DF-8632-4E0A91B29F78}"/>
              </a:ext>
            </a:extLst>
          </p:cNvPr>
          <p:cNvPicPr>
            <a:picLocks noChangeAspect="1"/>
          </p:cNvPicPr>
          <p:nvPr/>
        </p:nvPicPr>
        <p:blipFill rotWithShape="1">
          <a:blip r:embed="rId5"/>
          <a:srcRect t="-425" b="51093"/>
          <a:stretch/>
        </p:blipFill>
        <p:spPr>
          <a:xfrm>
            <a:off x="6217708" y="3498052"/>
            <a:ext cx="4796475" cy="2340864"/>
          </a:xfrm>
          <a:prstGeom prst="rect">
            <a:avLst/>
          </a:prstGeom>
        </p:spPr>
      </p:pic>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6E2F3933-2F51-462B-A817-E716441DEF64}"/>
                  </a:ext>
                </a:extLst>
              </p:cNvPr>
              <p:cNvSpPr/>
              <p:nvPr/>
            </p:nvSpPr>
            <p:spPr>
              <a:xfrm>
                <a:off x="2110776" y="2002258"/>
                <a:ext cx="3401750" cy="81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r>
                                    <a:rPr lang="en-US" sz="1600" b="0" i="1" smtClean="0">
                                      <a:latin typeface="Cambria Math" panose="02040503050406030204" pitchFamily="18" charset="0"/>
                                    </a:rPr>
                                    <m:t>h</m:t>
                                  </m:r>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16" name="Rectangle: Rounded Corners 15">
                <a:extLst>
                  <a:ext uri="{FF2B5EF4-FFF2-40B4-BE49-F238E27FC236}">
                    <a16:creationId xmlns:a16="http://schemas.microsoft.com/office/drawing/2014/main" id="{6E2F3933-2F51-462B-A817-E716441DEF64}"/>
                  </a:ext>
                </a:extLst>
              </p:cNvPr>
              <p:cNvSpPr>
                <a:spLocks noRot="1" noChangeAspect="1" noMove="1" noResize="1" noEditPoints="1" noAdjustHandles="1" noChangeArrowheads="1" noChangeShapeType="1" noTextEdit="1"/>
              </p:cNvSpPr>
              <p:nvPr/>
            </p:nvSpPr>
            <p:spPr>
              <a:xfrm>
                <a:off x="2110776" y="2002258"/>
                <a:ext cx="3401750" cy="816183"/>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A21212C0-5217-412E-ADFC-CF118A582A53}"/>
                  </a:ext>
                </a:extLst>
              </p:cNvPr>
              <p:cNvSpPr/>
              <p:nvPr/>
            </p:nvSpPr>
            <p:spPr>
              <a:xfrm>
                <a:off x="7682805" y="2004392"/>
                <a:ext cx="3401750" cy="81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𝜇</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𝜎</m:t>
                                      </m:r>
                                    </m:e>
                                    <m:sub>
                                      <m:r>
                                        <a:rPr lang="en-US" sz="1600" b="0" i="1" smtClean="0">
                                          <a:latin typeface="Cambria Math" panose="02040503050406030204" pitchFamily="18" charset="0"/>
                                        </a:rPr>
                                        <m:t>𝑘</m:t>
                                      </m:r>
                                    </m:sub>
                                  </m:sSub>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e>
                      </m:nary>
                    </m:oMath>
                  </m:oMathPara>
                </a14:m>
                <a:endParaRPr lang="en-US" sz="1600" dirty="0"/>
              </a:p>
            </p:txBody>
          </p:sp>
        </mc:Choice>
        <mc:Fallback xmlns="">
          <p:sp>
            <p:nvSpPr>
              <p:cNvPr id="17" name="Rectangle: Rounded Corners 16">
                <a:extLst>
                  <a:ext uri="{FF2B5EF4-FFF2-40B4-BE49-F238E27FC236}">
                    <a16:creationId xmlns:a16="http://schemas.microsoft.com/office/drawing/2014/main" id="{A21212C0-5217-412E-ADFC-CF118A582A53}"/>
                  </a:ext>
                </a:extLst>
              </p:cNvPr>
              <p:cNvSpPr>
                <a:spLocks noRot="1" noChangeAspect="1" noMove="1" noResize="1" noEditPoints="1" noAdjustHandles="1" noChangeArrowheads="1" noChangeShapeType="1" noTextEdit="1"/>
              </p:cNvSpPr>
              <p:nvPr/>
            </p:nvSpPr>
            <p:spPr>
              <a:xfrm>
                <a:off x="7682805" y="2004392"/>
                <a:ext cx="3401750" cy="816183"/>
              </a:xfrm>
              <a:prstGeom prst="roundRect">
                <a:avLst/>
              </a:prstGeom>
              <a:blipFill>
                <a:blip r:embed="rId7"/>
                <a:stretch>
                  <a:fillRect/>
                </a:stretch>
              </a:blipFill>
            </p:spPr>
            <p:txBody>
              <a:bodyPr/>
              <a:lstStyle/>
              <a:p>
                <a:r>
                  <a:rPr lang="en-US">
                    <a:noFill/>
                  </a:rPr>
                  <a:t> </a:t>
                </a:r>
              </a:p>
            </p:txBody>
          </p:sp>
        </mc:Fallback>
      </mc:AlternateContent>
      <p:sp>
        <p:nvSpPr>
          <p:cNvPr id="14" name="Content Placeholder 10">
            <a:extLst>
              <a:ext uri="{FF2B5EF4-FFF2-40B4-BE49-F238E27FC236}">
                <a16:creationId xmlns:a16="http://schemas.microsoft.com/office/drawing/2014/main" id="{EE25FC6C-D9FC-4FD9-A9CE-6955D7A700A0}"/>
              </a:ext>
            </a:extLst>
          </p:cNvPr>
          <p:cNvSpPr txBox="1">
            <a:spLocks/>
          </p:cNvSpPr>
          <p:nvPr/>
        </p:nvSpPr>
        <p:spPr>
          <a:xfrm>
            <a:off x="6215777" y="2965111"/>
            <a:ext cx="5393100" cy="457568"/>
          </a:xfrm>
          <a:prstGeom prst="rect">
            <a:avLst/>
          </a:prstGeom>
          <a:solidFill>
            <a:schemeClr val="bg2"/>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Posterior samples are random </a:t>
            </a:r>
            <a:r>
              <a:rPr lang="en-US" i="1" u="sng" dirty="0"/>
              <a:t>distributions</a:t>
            </a:r>
          </a:p>
        </p:txBody>
      </p:sp>
      <p:pic>
        <p:nvPicPr>
          <p:cNvPr id="3" name="Picture 2" descr="A picture containing histogram&#10;&#10;Description automatically generated">
            <a:extLst>
              <a:ext uri="{FF2B5EF4-FFF2-40B4-BE49-F238E27FC236}">
                <a16:creationId xmlns:a16="http://schemas.microsoft.com/office/drawing/2014/main" id="{55ECB04D-4483-43BB-89B9-C1C90F3EC32B}"/>
              </a:ext>
            </a:extLst>
          </p:cNvPr>
          <p:cNvPicPr>
            <a:picLocks noChangeAspect="1"/>
          </p:cNvPicPr>
          <p:nvPr/>
        </p:nvPicPr>
        <p:blipFill rotWithShape="1">
          <a:blip r:embed="rId8"/>
          <a:srcRect l="49844" t="49608"/>
          <a:stretch/>
        </p:blipFill>
        <p:spPr>
          <a:xfrm>
            <a:off x="1124596" y="3498052"/>
            <a:ext cx="3395407" cy="2340864"/>
          </a:xfrm>
          <a:prstGeom prst="rect">
            <a:avLst/>
          </a:prstGeom>
        </p:spPr>
      </p:pic>
      <p:sp>
        <p:nvSpPr>
          <p:cNvPr id="21" name="Content Placeholder 10">
            <a:extLst>
              <a:ext uri="{FF2B5EF4-FFF2-40B4-BE49-F238E27FC236}">
                <a16:creationId xmlns:a16="http://schemas.microsoft.com/office/drawing/2014/main" id="{E34862C0-E94E-4F1B-84C9-2740EF630CC7}"/>
              </a:ext>
            </a:extLst>
          </p:cNvPr>
          <p:cNvSpPr txBox="1">
            <a:spLocks/>
          </p:cNvSpPr>
          <p:nvPr/>
        </p:nvSpPr>
        <p:spPr>
          <a:xfrm>
            <a:off x="581193" y="2960451"/>
            <a:ext cx="5393099" cy="466888"/>
          </a:xfrm>
          <a:prstGeom prst="rect">
            <a:avLst/>
          </a:prstGeom>
          <a:solidFill>
            <a:schemeClr val="bg2"/>
          </a:solidFill>
        </p:spPr>
        <p:txBody>
          <a:bodyPr vert="horz" lIns="91440" tIns="45720" rIns="91440" bIns="45720" rtlCol="0" anchor="t">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Obtain CI by computing GKDE on bootstrap samples</a:t>
            </a:r>
          </a:p>
        </p:txBody>
      </p:sp>
      <p:grpSp>
        <p:nvGrpSpPr>
          <p:cNvPr id="26" name="Group 25">
            <a:extLst>
              <a:ext uri="{FF2B5EF4-FFF2-40B4-BE49-F238E27FC236}">
                <a16:creationId xmlns:a16="http://schemas.microsoft.com/office/drawing/2014/main" id="{E4DFE6A2-80B5-4BAD-A4B2-377BA5DD0E23}"/>
              </a:ext>
            </a:extLst>
          </p:cNvPr>
          <p:cNvGrpSpPr/>
          <p:nvPr/>
        </p:nvGrpSpPr>
        <p:grpSpPr>
          <a:xfrm>
            <a:off x="6215777" y="3496194"/>
            <a:ext cx="5393100" cy="2496993"/>
            <a:chOff x="6215777" y="3496194"/>
            <a:chExt cx="5393100" cy="2496993"/>
          </a:xfrm>
        </p:grpSpPr>
        <p:grpSp>
          <p:nvGrpSpPr>
            <p:cNvPr id="23" name="Group 22">
              <a:extLst>
                <a:ext uri="{FF2B5EF4-FFF2-40B4-BE49-F238E27FC236}">
                  <a16:creationId xmlns:a16="http://schemas.microsoft.com/office/drawing/2014/main" id="{5DF22F99-26ED-4956-ACCF-A40248463074}"/>
                </a:ext>
              </a:extLst>
            </p:cNvPr>
            <p:cNvGrpSpPr/>
            <p:nvPr/>
          </p:nvGrpSpPr>
          <p:grpSpPr>
            <a:xfrm>
              <a:off x="6215777" y="3496194"/>
              <a:ext cx="5393100" cy="2384098"/>
              <a:chOff x="6217707" y="3476435"/>
              <a:chExt cx="5393100" cy="2384098"/>
            </a:xfrm>
          </p:grpSpPr>
          <p:sp>
            <p:nvSpPr>
              <p:cNvPr id="24" name="Rectangle 23">
                <a:extLst>
                  <a:ext uri="{FF2B5EF4-FFF2-40B4-BE49-F238E27FC236}">
                    <a16:creationId xmlns:a16="http://schemas.microsoft.com/office/drawing/2014/main" id="{3049A25B-9AB9-4035-B957-21909C5ACD99}"/>
                  </a:ext>
                </a:extLst>
              </p:cNvPr>
              <p:cNvSpPr/>
              <p:nvPr/>
            </p:nvSpPr>
            <p:spPr>
              <a:xfrm>
                <a:off x="6217707" y="3476435"/>
                <a:ext cx="5393100" cy="2384098"/>
              </a:xfrm>
              <a:prstGeom prst="rect">
                <a:avLst/>
              </a:prstGeom>
              <a:solidFill>
                <a:schemeClr val="bg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04C85E1-23AD-4F83-AF3A-83AF91F211E7}"/>
                  </a:ext>
                </a:extLst>
              </p:cNvPr>
              <p:cNvPicPr>
                <a:picLocks noChangeAspect="1"/>
              </p:cNvPicPr>
              <p:nvPr/>
            </p:nvPicPr>
            <p:blipFill rotWithShape="1">
              <a:blip r:embed="rId9"/>
              <a:srcRect l="49113" t="-1488" r="243" b="1488"/>
              <a:stretch/>
            </p:blipFill>
            <p:spPr>
              <a:xfrm>
                <a:off x="8917330" y="3513147"/>
                <a:ext cx="2457444" cy="2306010"/>
              </a:xfrm>
              <a:prstGeom prst="rect">
                <a:avLst/>
              </a:prstGeom>
            </p:spPr>
          </p:pic>
        </p:grpSp>
        <p:pic>
          <p:nvPicPr>
            <p:cNvPr id="22" name="Picture 21" descr="A picture containing diagram&#10;&#10;Description automatically generated">
              <a:extLst>
                <a:ext uri="{FF2B5EF4-FFF2-40B4-BE49-F238E27FC236}">
                  <a16:creationId xmlns:a16="http://schemas.microsoft.com/office/drawing/2014/main" id="{22CDCE0C-1F5F-46B3-A1A5-581867C0CFF9}"/>
                </a:ext>
              </a:extLst>
            </p:cNvPr>
            <p:cNvPicPr>
              <a:picLocks noChangeAspect="1"/>
            </p:cNvPicPr>
            <p:nvPr/>
          </p:nvPicPr>
          <p:blipFill rotWithShape="1">
            <a:blip r:embed="rId10"/>
            <a:srcRect l="49624" t="-1" b="-9607"/>
            <a:stretch/>
          </p:blipFill>
          <p:spPr>
            <a:xfrm>
              <a:off x="6253478" y="3609089"/>
              <a:ext cx="2704946" cy="2384098"/>
            </a:xfrm>
            <a:prstGeom prst="rect">
              <a:avLst/>
            </a:prstGeom>
          </p:spPr>
        </p:pic>
      </p:grpSp>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B9CE9630-B070-4939-8A81-ECDA637E8619}"/>
                  </a:ext>
                </a:extLst>
              </p:cNvPr>
              <p:cNvSpPr/>
              <p:nvPr/>
            </p:nvSpPr>
            <p:spPr>
              <a:xfrm>
                <a:off x="1938130" y="2002258"/>
                <a:ext cx="3896139" cy="8562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u="sng" dirty="0"/>
                  <a:t>Bootstrap KDEs</a:t>
                </a:r>
                <a:r>
                  <a:rPr lang="en-US" sz="1600" dirty="0"/>
                  <a:t>:</a:t>
                </a:r>
              </a:p>
              <a:p>
                <a:pPr algn="ct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𝑀</m:t>
                          </m:r>
                        </m:sup>
                      </m:s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i="1">
                              <a:latin typeface="Cambria Math" panose="02040503050406030204" pitchFamily="18" charset="0"/>
                            </a:rPr>
                            <m:t>𝑜𝑏𝑠</m:t>
                          </m:r>
                        </m:sub>
                        <m:sup>
                          <m:r>
                            <a:rPr lang="en-US" sz="1600" i="1">
                              <a:latin typeface="Cambria Math" panose="02040503050406030204" pitchFamily="18" charset="0"/>
                            </a:rPr>
                            <m:t>1</m:t>
                          </m:r>
                        </m:sup>
                      </m:sSubSup>
                      <m:r>
                        <a:rPr lang="en-US" sz="1600" i="1">
                          <a:latin typeface="Cambria Math" panose="02040503050406030204" pitchFamily="18" charset="0"/>
                        </a:rPr>
                        <m:t> </m:t>
                      </m:r>
                      <m:r>
                        <a:rPr lang="en-US" sz="1600">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i="1">
                              <a:latin typeface="Cambria Math" panose="02040503050406030204" pitchFamily="18" charset="0"/>
                            </a:rPr>
                            <m:t>𝑜𝑏𝑠</m:t>
                          </m:r>
                        </m:sub>
                        <m:sup>
                          <m:r>
                            <a:rPr lang="en-US" sz="1600" i="1">
                              <a:latin typeface="Cambria Math" panose="02040503050406030204" pitchFamily="18" charset="0"/>
                            </a:rPr>
                            <m:t>𝑀</m:t>
                          </m:r>
                        </m:sup>
                      </m:sSubSup>
                    </m:oMath>
                  </m:oMathPara>
                </a14:m>
                <a:endParaRPr lang="en-US" sz="1600" dirty="0"/>
              </a:p>
            </p:txBody>
          </p:sp>
        </mc:Choice>
        <mc:Fallback xmlns="">
          <p:sp>
            <p:nvSpPr>
              <p:cNvPr id="27" name="Rectangle: Rounded Corners 26">
                <a:extLst>
                  <a:ext uri="{FF2B5EF4-FFF2-40B4-BE49-F238E27FC236}">
                    <a16:creationId xmlns:a16="http://schemas.microsoft.com/office/drawing/2014/main" id="{B9CE9630-B070-4939-8A81-ECDA637E8619}"/>
                  </a:ext>
                </a:extLst>
              </p:cNvPr>
              <p:cNvSpPr>
                <a:spLocks noRot="1" noChangeAspect="1" noMove="1" noResize="1" noEditPoints="1" noAdjustHandles="1" noChangeArrowheads="1" noChangeShapeType="1" noTextEdit="1"/>
              </p:cNvSpPr>
              <p:nvPr/>
            </p:nvSpPr>
            <p:spPr>
              <a:xfrm>
                <a:off x="1938130" y="2002258"/>
                <a:ext cx="3896139" cy="856280"/>
              </a:xfrm>
              <a:prstGeom prst="round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74CA3D74-C039-4CE7-B6DD-7934F5B65678}"/>
                  </a:ext>
                </a:extLst>
              </p:cNvPr>
              <p:cNvSpPr/>
              <p:nvPr/>
            </p:nvSpPr>
            <p:spPr>
              <a:xfrm>
                <a:off x="7605951" y="2002258"/>
                <a:ext cx="3896139" cy="8562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u="sng" dirty="0"/>
                  <a:t>Posterior Samples</a:t>
                </a:r>
                <a:r>
                  <a:rPr lang="en-US" sz="1600" dirty="0"/>
                  <a:t>:</a:t>
                </a:r>
              </a:p>
              <a:p>
                <a:pPr algn="ct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i="1">
                              <a:latin typeface="Cambria Math" panose="02040503050406030204" pitchFamily="18" charset="0"/>
                            </a:rPr>
                            <m:t>𝑜𝑏𝑠</m:t>
                          </m:r>
                        </m:sub>
                        <m:sup>
                          <m:r>
                            <a:rPr lang="en-US" sz="1600" b="0" i="1" smtClean="0">
                              <a:latin typeface="Cambria Math" panose="02040503050406030204" pitchFamily="18" charset="0"/>
                            </a:rPr>
                            <m:t>1</m:t>
                          </m:r>
                        </m:sup>
                      </m:sSubSup>
                      <m:r>
                        <a:rPr lang="en-US" sz="1600" b="0" i="0" smtClean="0">
                          <a:latin typeface="Cambria Math" panose="02040503050406030204" pitchFamily="18" charset="0"/>
                        </a:rPr>
                        <m:t> ,…,</m:t>
                      </m:r>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up>
                          <m:r>
                            <a:rPr lang="en-US" sz="1600" b="0" i="1" smtClean="0">
                              <a:latin typeface="Cambria Math" panose="02040503050406030204" pitchFamily="18" charset="0"/>
                            </a:rPr>
                            <m:t>𝑀</m:t>
                          </m:r>
                        </m:sup>
                      </m:sSubSup>
                    </m:oMath>
                  </m:oMathPara>
                </a14:m>
                <a:endParaRPr lang="en-US" sz="1600" dirty="0"/>
              </a:p>
            </p:txBody>
          </p:sp>
        </mc:Choice>
        <mc:Fallback xmlns="">
          <p:sp>
            <p:nvSpPr>
              <p:cNvPr id="28" name="Rectangle: Rounded Corners 27">
                <a:extLst>
                  <a:ext uri="{FF2B5EF4-FFF2-40B4-BE49-F238E27FC236}">
                    <a16:creationId xmlns:a16="http://schemas.microsoft.com/office/drawing/2014/main" id="{74CA3D74-C039-4CE7-B6DD-7934F5B65678}"/>
                  </a:ext>
                </a:extLst>
              </p:cNvPr>
              <p:cNvSpPr>
                <a:spLocks noRot="1" noChangeAspect="1" noMove="1" noResize="1" noEditPoints="1" noAdjustHandles="1" noChangeArrowheads="1" noChangeShapeType="1" noTextEdit="1"/>
              </p:cNvSpPr>
              <p:nvPr/>
            </p:nvSpPr>
            <p:spPr>
              <a:xfrm>
                <a:off x="7605951" y="2002258"/>
                <a:ext cx="3896139" cy="856280"/>
              </a:xfrm>
              <a:prstGeom prst="round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20890040"/>
      </p:ext>
    </p:extLst>
  </p:cSld>
  <p:clrMapOvr>
    <a:masterClrMapping/>
  </p:clrMapOvr>
  <mc:AlternateContent xmlns:mc="http://schemas.openxmlformats.org/markup-compatibility/2006" xmlns:p14="http://schemas.microsoft.com/office/powerpoint/2010/main">
    <mc:Choice Requires="p14">
      <p:transition spd="slow" p14:dur="2000" advTm="162632"/>
    </mc:Choice>
    <mc:Fallback xmlns="">
      <p:transition spd="slow" advTm="162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4" grpId="0" animBg="1"/>
      <p:bldP spid="21" grpId="0" animBg="1"/>
      <p:bldP spid="27"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E4F4-EB08-4186-AC8F-787C8A0DC30A}"/>
              </a:ext>
            </a:extLst>
          </p:cNvPr>
          <p:cNvSpPr>
            <a:spLocks noGrp="1"/>
          </p:cNvSpPr>
          <p:nvPr>
            <p:ph type="title"/>
          </p:nvPr>
        </p:nvSpPr>
        <p:spPr/>
        <p:txBody>
          <a:bodyPr/>
          <a:lstStyle/>
          <a:p>
            <a:r>
              <a:rPr lang="en-US" dirty="0"/>
              <a:t>Consequences for the update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CDDAFD-4A8D-4F5C-8C3B-6EE13AE38BB3}"/>
                  </a:ext>
                </a:extLst>
              </p:cNvPr>
              <p:cNvSpPr>
                <a:spLocks noGrp="1"/>
              </p:cNvSpPr>
              <p:nvPr>
                <p:ph idx="1"/>
              </p:nvPr>
            </p:nvSpPr>
            <p:spPr/>
            <p:txBody>
              <a:bodyPr/>
              <a:lstStyle/>
              <a:p>
                <a:r>
                  <a:rPr lang="en-US" dirty="0"/>
                  <a:t>Compared approximations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oMath>
                </a14:m>
                <a:r>
                  <a:rPr lang="en-US" dirty="0"/>
                  <a:t> using GKDE and DPMM</a:t>
                </a:r>
              </a:p>
              <a:p>
                <a:pPr lvl="1"/>
                <a:r>
                  <a:rPr lang="en-US" dirty="0"/>
                  <a:t>Determined a pointwise CI to assess the uncertainty in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𝑜𝑏𝑠</m:t>
                        </m:r>
                      </m:sub>
                    </m:sSub>
                  </m:oMath>
                </a14:m>
                <a:endParaRPr lang="en-US" dirty="0"/>
              </a:p>
              <a:p>
                <a:pPr lvl="1"/>
                <a:endParaRPr lang="en-US" dirty="0"/>
              </a:p>
              <a:p>
                <a:r>
                  <a:rPr lang="en-US" dirty="0"/>
                  <a:t>What are the consequences for the update?</a:t>
                </a:r>
              </a:p>
              <a:p>
                <a:pPr lvl="1"/>
                <a:r>
                  <a:rPr lang="en-US" b="1" u="sng" dirty="0"/>
                  <a:t>Goal:</a:t>
                </a:r>
                <a:r>
                  <a:rPr lang="en-US" dirty="0"/>
                  <a:t> Determine a pointwise CI using the CI for the observed</a:t>
                </a:r>
              </a:p>
              <a:p>
                <a:pPr lvl="1"/>
                <a:endParaRPr lang="en-US" dirty="0"/>
              </a:p>
              <a:p>
                <a:r>
                  <a:rPr lang="en-US" u="sng" dirty="0"/>
                  <a:t>Example:</a:t>
                </a:r>
                <a:r>
                  <a:rPr lang="en-US" dirty="0"/>
                  <a:t> </a:t>
                </a:r>
                <a14:m>
                  <m:oMath xmlns:m="http://schemas.openxmlformats.org/officeDocument/2006/math">
                    <m:r>
                      <a:rPr lang="en-US" b="0" i="1" smtClean="0">
                        <a:latin typeface="Cambria Math" panose="02040503050406030204" pitchFamily="18" charset="0"/>
                      </a:rPr>
                      <m:t>1</m:t>
                    </m:r>
                    <m:r>
                      <m:rPr>
                        <m:sty m:val="p"/>
                      </m:rPr>
                      <a:rPr lang="en-US" b="0" i="0" smtClean="0">
                        <a:latin typeface="Cambria Math" panose="02040503050406030204" pitchFamily="18" charset="0"/>
                      </a:rPr>
                      <m:t>d</m:t>
                    </m:r>
                  </m:oMath>
                </a14:m>
                <a:r>
                  <a:rPr lang="en-US" dirty="0"/>
                  <a:t>-nonlinear map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m:rPr>
                        <m:sty m:val="p"/>
                      </m:rPr>
                      <a:rPr lang="en-US" b="0" i="0" smtClean="0">
                        <a:latin typeface="Cambria Math" panose="02040503050406030204" pitchFamily="18" charset="0"/>
                      </a:rPr>
                      <m:t>Λ</m:t>
                    </m:r>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r>
                      <a:rPr lang="en-US" b="0" i="1" smtClean="0">
                        <a:latin typeface="Cambria Math" panose="02040503050406030204" pitchFamily="18" charset="0"/>
                      </a:rPr>
                      <m:t>𝐵𝑒𝑡𝑎</m:t>
                    </m:r>
                    <m:d>
                      <m:dPr>
                        <m:ctrlPr>
                          <a:rPr lang="en-US" b="0" i="1" smtClean="0">
                            <a:latin typeface="Cambria Math" panose="02040503050406030204" pitchFamily="18" charset="0"/>
                          </a:rPr>
                        </m:ctrlPr>
                      </m:dPr>
                      <m:e>
                        <m:r>
                          <a:rPr lang="en-US" b="0" i="1" smtClean="0">
                            <a:latin typeface="Cambria Math" panose="02040503050406030204" pitchFamily="18" charset="0"/>
                          </a:rPr>
                          <m:t>1,1.5</m:t>
                        </m:r>
                      </m:e>
                    </m:d>
                    <m:r>
                      <a:rPr lang="en-US" b="0" i="1" smtClean="0">
                        <a:latin typeface="Cambria Math" panose="02040503050406030204" pitchFamily="18" charset="0"/>
                      </a:rPr>
                      <m:t>, </m:t>
                    </m:r>
                  </m:oMath>
                </a14:m>
                <a:r>
                  <a:rPr lang="en-US" dirty="0"/>
                  <a:t>scaled to interval </a:t>
                </a:r>
                <a14:m>
                  <m:oMath xmlns:m="http://schemas.openxmlformats.org/officeDocument/2006/math">
                    <m:r>
                      <a:rPr lang="en-US" b="0" i="1" smtClean="0">
                        <a:latin typeface="Cambria Math" panose="02040503050406030204" pitchFamily="18" charset="0"/>
                      </a:rPr>
                      <m:t>[0,10]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oMath>
                </a14:m>
                <a:r>
                  <a:rPr lang="en-US" dirty="0"/>
                  <a:t> estimated using push-forward samples</a:t>
                </a:r>
              </a:p>
            </p:txBody>
          </p:sp>
        </mc:Choice>
        <mc:Fallback xmlns="">
          <p:sp>
            <p:nvSpPr>
              <p:cNvPr id="3" name="Content Placeholder 2">
                <a:extLst>
                  <a:ext uri="{FF2B5EF4-FFF2-40B4-BE49-F238E27FC236}">
                    <a16:creationId xmlns:a16="http://schemas.microsoft.com/office/drawing/2014/main" id="{ABCDDAFD-4A8D-4F5C-8C3B-6EE13AE38BB3}"/>
                  </a:ext>
                </a:extLst>
              </p:cNvPr>
              <p:cNvSpPr>
                <a:spLocks noGrp="1" noRot="1" noChangeAspect="1" noMove="1" noResize="1" noEditPoints="1" noAdjustHandles="1" noChangeArrowheads="1" noChangeShapeType="1" noTextEdit="1"/>
              </p:cNvSpPr>
              <p:nvPr>
                <p:ph idx="1"/>
              </p:nvPr>
            </p:nvSpPr>
            <p:spPr>
              <a:blipFill>
                <a:blip r:embed="rId4"/>
                <a:stretch>
                  <a:fillRect l="-22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A508EE0-6E21-421F-96FC-3E4A758F558A}"/>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1C023946-E9BC-4D78-99A4-71C70ED547EF}"/>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4FBE4840-6AF0-4233-ACAC-CE18043E38DE}"/>
              </a:ext>
            </a:extLst>
          </p:cNvPr>
          <p:cNvSpPr>
            <a:spLocks noGrp="1"/>
          </p:cNvSpPr>
          <p:nvPr>
            <p:ph type="sldNum" sz="quarter" idx="12"/>
          </p:nvPr>
        </p:nvSpPr>
        <p:spPr/>
        <p:txBody>
          <a:bodyPr/>
          <a:lstStyle/>
          <a:p>
            <a:fld id="{D57F1E4F-1CFF-5643-939E-217C01CDF565}" type="slidenum">
              <a:rPr lang="en-US" smtClean="0"/>
              <a:pPr/>
              <a:t>41</a:t>
            </a:fld>
            <a:endParaRPr lang="en-US" dirty="0"/>
          </a:p>
        </p:txBody>
      </p:sp>
      <p:grpSp>
        <p:nvGrpSpPr>
          <p:cNvPr id="7" name="Group 6">
            <a:extLst>
              <a:ext uri="{FF2B5EF4-FFF2-40B4-BE49-F238E27FC236}">
                <a16:creationId xmlns:a16="http://schemas.microsoft.com/office/drawing/2014/main" id="{4A3F4075-7988-454A-BFEA-3DFFC98ECFAB}"/>
              </a:ext>
            </a:extLst>
          </p:cNvPr>
          <p:cNvGrpSpPr/>
          <p:nvPr/>
        </p:nvGrpSpPr>
        <p:grpSpPr>
          <a:xfrm>
            <a:off x="7322143" y="2352704"/>
            <a:ext cx="4288664" cy="1013800"/>
            <a:chOff x="6814654" y="2180496"/>
            <a:chExt cx="4288664" cy="1013800"/>
          </a:xfrm>
        </p:grpSpPr>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7A26012-623D-487C-B3AE-B2AF078CE2BB}"/>
                    </a:ext>
                  </a:extLst>
                </p:cNvPr>
                <p:cNvSpPr/>
                <p:nvPr/>
              </p:nvSpPr>
              <p:spPr>
                <a:xfrm>
                  <a:off x="6814654" y="2180496"/>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solidFill>
                                  <a:srgbClr val="FFFF00"/>
                                </a:solidFill>
                                <a:latin typeface="Cambria Math" panose="02040503050406030204" pitchFamily="18" charset="0"/>
                              </a:rPr>
                            </m:ctrlPr>
                          </m:sSubPr>
                          <m:e>
                            <m:acc>
                              <m:accPr>
                                <m:chr m:val="̃"/>
                                <m:ctrlPr>
                                  <a:rPr lang="en-US" b="0" i="1" smtClean="0">
                                    <a:solidFill>
                                      <a:srgbClr val="FFFF00"/>
                                    </a:solidFill>
                                    <a:latin typeface="Cambria Math" panose="02040503050406030204" pitchFamily="18" charset="0"/>
                                  </a:rPr>
                                </m:ctrlPr>
                              </m:accPr>
                              <m:e>
                                <m:r>
                                  <a:rPr lang="en-US" b="0" i="1" smtClean="0">
                                    <a:solidFill>
                                      <a:srgbClr val="FFFF00"/>
                                    </a:solidFill>
                                    <a:latin typeface="Cambria Math" panose="02040503050406030204" pitchFamily="18" charset="0"/>
                                  </a:rPr>
                                  <m:t>𝜋</m:t>
                                </m:r>
                              </m:e>
                            </m:acc>
                          </m:e>
                          <m:sub>
                            <m:r>
                              <a:rPr lang="en-US" b="0" i="1" smtClean="0">
                                <a:solidFill>
                                  <a:srgbClr val="FFFF00"/>
                                </a:solidFill>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solidFill>
                                      <a:srgbClr val="FFFF00"/>
                                    </a:solidFill>
                                    <a:latin typeface="Cambria Math" panose="02040503050406030204" pitchFamily="18" charset="0"/>
                                  </a:rPr>
                                </m:ctrlPr>
                              </m:sSubPr>
                              <m:e>
                                <m:acc>
                                  <m:accPr>
                                    <m:chr m:val="̃"/>
                                    <m:ctrlPr>
                                      <a:rPr lang="en-US" b="0" i="1" smtClean="0">
                                        <a:solidFill>
                                          <a:srgbClr val="FFFF00"/>
                                        </a:solidFill>
                                        <a:latin typeface="Cambria Math" panose="02040503050406030204" pitchFamily="18" charset="0"/>
                                      </a:rPr>
                                    </m:ctrlPr>
                                  </m:accPr>
                                  <m:e>
                                    <m:r>
                                      <a:rPr lang="en-US" b="0" i="1" smtClean="0">
                                        <a:solidFill>
                                          <a:srgbClr val="FFFF00"/>
                                        </a:solidFill>
                                        <a:latin typeface="Cambria Math" panose="02040503050406030204" pitchFamily="18" charset="0"/>
                                      </a:rPr>
                                      <m:t>𝜋</m:t>
                                    </m:r>
                                  </m:e>
                                </m:acc>
                              </m:e>
                              <m:sub>
                                <m:r>
                                  <a:rPr lang="en-US" b="0" i="1" smtClean="0">
                                    <a:solidFill>
                                      <a:srgbClr val="FFFF00"/>
                                    </a:solidFill>
                                    <a:latin typeface="Cambria Math" panose="02040503050406030204" pitchFamily="18" charset="0"/>
                                  </a:rPr>
                                  <m:t>𝑜𝑏𝑠</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10" name="Rectangle: Rounded Corners 9">
                  <a:extLst>
                    <a:ext uri="{FF2B5EF4-FFF2-40B4-BE49-F238E27FC236}">
                      <a16:creationId xmlns:a16="http://schemas.microsoft.com/office/drawing/2014/main" id="{57FD2BD8-F9A0-454B-9EC5-A1C9721C45C7}"/>
                    </a:ext>
                  </a:extLst>
                </p:cNvPr>
                <p:cNvSpPr>
                  <a:spLocks noRot="1" noChangeAspect="1" noMove="1" noResize="1" noEditPoints="1" noAdjustHandles="1" noChangeArrowheads="1" noChangeShapeType="1" noTextEdit="1"/>
                </p:cNvSpPr>
                <p:nvPr/>
              </p:nvSpPr>
              <p:spPr>
                <a:xfrm>
                  <a:off x="6814654" y="2180496"/>
                  <a:ext cx="4288664" cy="1013800"/>
                </a:xfrm>
                <a:prstGeom prst="roundRect">
                  <a:avLst/>
                </a:prstGeom>
                <a:blipFill>
                  <a:blip r:embed="rId5"/>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888A1F8D-A616-4D96-9E77-5600C33367D5}"/>
                </a:ext>
              </a:extLst>
            </p:cNvPr>
            <p:cNvSpPr/>
            <p:nvPr/>
          </p:nvSpPr>
          <p:spPr>
            <a:xfrm>
              <a:off x="9174375" y="2180496"/>
              <a:ext cx="1625600" cy="622596"/>
            </a:xfrm>
            <a:prstGeom prst="ellipse">
              <a:avLst/>
            </a:prstGeom>
            <a:noFill/>
            <a:ln>
              <a:solidFill>
                <a:srgbClr val="FFC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F76CB82A-0754-4848-86AE-C0BF766BC7D6}"/>
                  </a:ext>
                </a:extLst>
              </p:cNvPr>
              <p:cNvSpPr/>
              <p:nvPr/>
            </p:nvSpPr>
            <p:spPr>
              <a:xfrm>
                <a:off x="7322143" y="3802229"/>
                <a:ext cx="4288664" cy="170953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600"/>
                  </a:spcAft>
                </a:pPr>
                <a:r>
                  <a:rPr lang="en-US" b="0" u="sng" dirty="0"/>
                  <a:t>Computational Map:</a:t>
                </a:r>
                <a:r>
                  <a:rPr lang="en-US" b="0"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0,10</m:t>
                        </m:r>
                      </m:e>
                    </m:d>
                  </m:oMath>
                </a14:m>
                <a:endParaRPr lang="en-US" b="0" u="sng" dirty="0"/>
              </a:p>
              <a:p>
                <a:pPr algn="ct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+1</m:t>
                          </m:r>
                        </m:e>
                      </m:d>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−4</m:t>
                          </m:r>
                        </m:e>
                      </m:d>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−7</m:t>
                          </m:r>
                        </m:e>
                      </m:d>
                    </m:oMath>
                  </m:oMathPara>
                </a14:m>
                <a:endParaRPr lang="en-US" b="0" dirty="0"/>
              </a:p>
            </p:txBody>
          </p:sp>
        </mc:Choice>
        <mc:Fallback xmlns="">
          <p:sp>
            <p:nvSpPr>
              <p:cNvPr id="11" name="Rectangle: Rounded Corners 10">
                <a:extLst>
                  <a:ext uri="{FF2B5EF4-FFF2-40B4-BE49-F238E27FC236}">
                    <a16:creationId xmlns:a16="http://schemas.microsoft.com/office/drawing/2014/main" id="{F76CB82A-0754-4848-86AE-C0BF766BC7D6}"/>
                  </a:ext>
                </a:extLst>
              </p:cNvPr>
              <p:cNvSpPr>
                <a:spLocks noRot="1" noChangeAspect="1" noMove="1" noResize="1" noEditPoints="1" noAdjustHandles="1" noChangeArrowheads="1" noChangeShapeType="1" noTextEdit="1"/>
              </p:cNvSpPr>
              <p:nvPr/>
            </p:nvSpPr>
            <p:spPr>
              <a:xfrm>
                <a:off x="7322143" y="3802229"/>
                <a:ext cx="4288664" cy="1709531"/>
              </a:xfrm>
              <a:prstGeom prst="roundRect">
                <a:avLst/>
              </a:prstGeom>
              <a:blipFill>
                <a:blip r:embed="rId6"/>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4069382"/>
      </p:ext>
    </p:extLst>
  </p:cSld>
  <p:clrMapOvr>
    <a:masterClrMapping/>
  </p:clrMapOvr>
  <mc:AlternateContent xmlns:mc="http://schemas.openxmlformats.org/markup-compatibility/2006" xmlns:p14="http://schemas.microsoft.com/office/powerpoint/2010/main">
    <mc:Choice Requires="p14">
      <p:transition spd="slow" p14:dur="2000" advTm="58618"/>
    </mc:Choice>
    <mc:Fallback xmlns="">
      <p:transition spd="slow" advTm="58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55BA62-23EA-4624-B711-02221BF63148}"/>
              </a:ext>
            </a:extLst>
          </p:cNvPr>
          <p:cNvSpPr>
            <a:spLocks noGrp="1"/>
          </p:cNvSpPr>
          <p:nvPr>
            <p:ph type="title"/>
          </p:nvPr>
        </p:nvSpPr>
        <p:spPr/>
        <p:txBody>
          <a:bodyPr/>
          <a:lstStyle/>
          <a:p>
            <a:r>
              <a:rPr lang="en-US" dirty="0" err="1"/>
              <a:t>Uq</a:t>
            </a:r>
            <a:r>
              <a:rPr lang="en-US" dirty="0"/>
              <a:t> for the update: obtaining pointwise Ci</a:t>
            </a:r>
          </a:p>
        </p:txBody>
      </p:sp>
      <p:sp>
        <p:nvSpPr>
          <p:cNvPr id="8" name="Text Placeholder 7">
            <a:extLst>
              <a:ext uri="{FF2B5EF4-FFF2-40B4-BE49-F238E27FC236}">
                <a16:creationId xmlns:a16="http://schemas.microsoft.com/office/drawing/2014/main" id="{63B67F53-7A60-4211-90BF-44681DD81DD8}"/>
              </a:ext>
            </a:extLst>
          </p:cNvPr>
          <p:cNvSpPr>
            <a:spLocks noGrp="1"/>
          </p:cNvSpPr>
          <p:nvPr>
            <p:ph type="body" idx="1"/>
          </p:nvPr>
        </p:nvSpPr>
        <p:spPr>
          <a:xfrm>
            <a:off x="887219" y="2103157"/>
            <a:ext cx="5087075" cy="536005"/>
          </a:xfrm>
        </p:spPr>
        <p:txBody>
          <a:bodyPr/>
          <a:lstStyle/>
          <a:p>
            <a:r>
              <a:rPr lang="en-US" dirty="0"/>
              <a:t>GKDE</a:t>
            </a:r>
          </a:p>
        </p:txBody>
      </p:sp>
      <p:sp>
        <p:nvSpPr>
          <p:cNvPr id="9" name="Content Placeholder 8">
            <a:extLst>
              <a:ext uri="{FF2B5EF4-FFF2-40B4-BE49-F238E27FC236}">
                <a16:creationId xmlns:a16="http://schemas.microsoft.com/office/drawing/2014/main" id="{989E4089-3E53-4C9F-B506-6CA750B588E9}"/>
              </a:ext>
            </a:extLst>
          </p:cNvPr>
          <p:cNvSpPr>
            <a:spLocks noGrp="1"/>
          </p:cNvSpPr>
          <p:nvPr>
            <p:ph sz="half" idx="2"/>
          </p:nvPr>
        </p:nvSpPr>
        <p:spPr>
          <a:xfrm>
            <a:off x="581193" y="2971433"/>
            <a:ext cx="5393100" cy="648258"/>
          </a:xfrm>
        </p:spPr>
        <p:txBody>
          <a:bodyPr>
            <a:normAutofit/>
          </a:bodyPr>
          <a:lstStyle/>
          <a:p>
            <a:r>
              <a:rPr lang="en-US" dirty="0"/>
              <a:t>Compute update for each bootstrap GKDE</a:t>
            </a:r>
          </a:p>
        </p:txBody>
      </p:sp>
      <p:sp>
        <p:nvSpPr>
          <p:cNvPr id="10" name="Text Placeholder 9">
            <a:extLst>
              <a:ext uri="{FF2B5EF4-FFF2-40B4-BE49-F238E27FC236}">
                <a16:creationId xmlns:a16="http://schemas.microsoft.com/office/drawing/2014/main" id="{D3042F3C-E92D-454E-AE99-04ECA3EA5A53}"/>
              </a:ext>
            </a:extLst>
          </p:cNvPr>
          <p:cNvSpPr>
            <a:spLocks noGrp="1"/>
          </p:cNvSpPr>
          <p:nvPr>
            <p:ph type="body" sz="quarter" idx="3"/>
          </p:nvPr>
        </p:nvSpPr>
        <p:spPr>
          <a:xfrm>
            <a:off x="6523736" y="2032678"/>
            <a:ext cx="5087073" cy="553373"/>
          </a:xfrm>
        </p:spPr>
        <p:txBody>
          <a:bodyPr/>
          <a:lstStyle/>
          <a:p>
            <a:r>
              <a:rPr lang="en-US" dirty="0"/>
              <a:t>DPMM</a:t>
            </a:r>
          </a:p>
        </p:txBody>
      </p:sp>
      <p:sp>
        <p:nvSpPr>
          <p:cNvPr id="11" name="Content Placeholder 10">
            <a:extLst>
              <a:ext uri="{FF2B5EF4-FFF2-40B4-BE49-F238E27FC236}">
                <a16:creationId xmlns:a16="http://schemas.microsoft.com/office/drawing/2014/main" id="{EA441128-F4DF-4C4E-B281-A9E3687E216A}"/>
              </a:ext>
            </a:extLst>
          </p:cNvPr>
          <p:cNvSpPr>
            <a:spLocks noGrp="1"/>
          </p:cNvSpPr>
          <p:nvPr>
            <p:ph sz="quarter" idx="4"/>
          </p:nvPr>
        </p:nvSpPr>
        <p:spPr>
          <a:xfrm>
            <a:off x="6217709" y="2971433"/>
            <a:ext cx="5393100" cy="457568"/>
          </a:xfrm>
        </p:spPr>
        <p:txBody>
          <a:bodyPr>
            <a:normAutofit/>
          </a:bodyPr>
          <a:lstStyle/>
          <a:p>
            <a:r>
              <a:rPr lang="en-US" dirty="0"/>
              <a:t>Compute update for each posterior sample pdf</a:t>
            </a:r>
          </a:p>
        </p:txBody>
      </p:sp>
      <p:sp>
        <p:nvSpPr>
          <p:cNvPr id="4" name="Date Placeholder 3">
            <a:extLst>
              <a:ext uri="{FF2B5EF4-FFF2-40B4-BE49-F238E27FC236}">
                <a16:creationId xmlns:a16="http://schemas.microsoft.com/office/drawing/2014/main" id="{93F6FC5A-15B7-4317-9022-95E363F97C1F}"/>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9DE333C3-6511-4235-B655-3DF29E5DA273}"/>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5AC18B92-CAF2-4A9A-AAAC-5796117F019E}"/>
              </a:ext>
            </a:extLst>
          </p:cNvPr>
          <p:cNvSpPr>
            <a:spLocks noGrp="1"/>
          </p:cNvSpPr>
          <p:nvPr>
            <p:ph type="sldNum" sz="quarter" idx="12"/>
          </p:nvPr>
        </p:nvSpPr>
        <p:spPr/>
        <p:txBody>
          <a:bodyPr/>
          <a:lstStyle/>
          <a:p>
            <a:fld id="{D57F1E4F-1CFF-5643-939E-217C01CDF565}" type="slidenum">
              <a:rPr lang="en-US" smtClean="0"/>
              <a:pPr/>
              <a:t>42</a:t>
            </a:fld>
            <a:endParaRPr lang="en-US" dirty="0"/>
          </a:p>
        </p:txBody>
      </p:sp>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6E2F3933-2F51-462B-A817-E716441DEF64}"/>
                  </a:ext>
                </a:extLst>
              </p:cNvPr>
              <p:cNvSpPr/>
              <p:nvPr/>
            </p:nvSpPr>
            <p:spPr>
              <a:xfrm>
                <a:off x="1938130" y="2002258"/>
                <a:ext cx="3896139" cy="8562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u="sng" dirty="0"/>
                  <a:t>Bootstrap KDEs</a:t>
                </a:r>
                <a:r>
                  <a:rPr lang="en-US" sz="1600" dirty="0"/>
                  <a:t>:</a:t>
                </a:r>
              </a:p>
              <a:p>
                <a:pPr algn="ct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i="1">
                              <a:latin typeface="Cambria Math" panose="02040503050406030204" pitchFamily="18" charset="0"/>
                            </a:rPr>
                            <m:t>𝑜𝑏𝑠</m:t>
                          </m:r>
                        </m:sub>
                        <m:sup>
                          <m:r>
                            <a:rPr lang="en-US" sz="1600" b="0" i="1" smtClean="0">
                              <a:latin typeface="Cambria Math" panose="02040503050406030204" pitchFamily="18" charset="0"/>
                            </a:rPr>
                            <m:t>1</m:t>
                          </m:r>
                        </m:sup>
                      </m:sSubSup>
                      <m:r>
                        <a:rPr lang="en-US" sz="1600" b="0" i="1" smtClean="0">
                          <a:latin typeface="Cambria Math" panose="02040503050406030204" pitchFamily="18" charset="0"/>
                        </a:rPr>
                        <m:t> </m:t>
                      </m:r>
                      <m:r>
                        <a:rPr lang="en-US" sz="1600" b="0" i="0" smtClean="0">
                          <a:latin typeface="Cambria Math" panose="02040503050406030204" pitchFamily="18" charset="0"/>
                        </a:rPr>
                        <m:t>,…,</m:t>
                      </m:r>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up>
                          <m:r>
                            <a:rPr lang="en-US" sz="1600" b="0" i="1" smtClean="0">
                              <a:latin typeface="Cambria Math" panose="02040503050406030204" pitchFamily="18" charset="0"/>
                            </a:rPr>
                            <m:t>𝑀</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b="0" i="1" smtClean="0">
                              <a:latin typeface="Cambria Math" panose="02040503050406030204" pitchFamily="18" charset="0"/>
                            </a:rPr>
                            <m:t>𝑢𝑝</m:t>
                          </m:r>
                        </m:sub>
                        <m:sup>
                          <m:r>
                            <a:rPr lang="en-US" sz="1600" i="1">
                              <a:latin typeface="Cambria Math" panose="02040503050406030204" pitchFamily="18" charset="0"/>
                            </a:rPr>
                            <m:t>1</m:t>
                          </m:r>
                        </m:sup>
                      </m:sSubSup>
                      <m:r>
                        <a:rPr lang="en-US" sz="1600" b="0" i="0" smtClean="0">
                          <a:latin typeface="Cambria Math" panose="02040503050406030204" pitchFamily="18" charset="0"/>
                        </a:rPr>
                        <m:t> </m:t>
                      </m:r>
                      <m:r>
                        <a:rPr lang="en-US" sz="1600">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b="0" i="1" smtClean="0">
                              <a:latin typeface="Cambria Math" panose="02040503050406030204" pitchFamily="18" charset="0"/>
                            </a:rPr>
                            <m:t>𝑢𝑝</m:t>
                          </m:r>
                        </m:sub>
                        <m:sup>
                          <m:r>
                            <a:rPr lang="en-US" sz="1600" i="1">
                              <a:latin typeface="Cambria Math" panose="02040503050406030204" pitchFamily="18" charset="0"/>
                            </a:rPr>
                            <m:t>𝑀</m:t>
                          </m:r>
                        </m:sup>
                      </m:sSubSup>
                    </m:oMath>
                  </m:oMathPara>
                </a14:m>
                <a:endParaRPr lang="en-US" sz="1600" dirty="0"/>
              </a:p>
            </p:txBody>
          </p:sp>
        </mc:Choice>
        <mc:Fallback xmlns="">
          <p:sp>
            <p:nvSpPr>
              <p:cNvPr id="16" name="Rectangle: Rounded Corners 15">
                <a:extLst>
                  <a:ext uri="{FF2B5EF4-FFF2-40B4-BE49-F238E27FC236}">
                    <a16:creationId xmlns:a16="http://schemas.microsoft.com/office/drawing/2014/main" id="{6E2F3933-2F51-462B-A817-E716441DEF64}"/>
                  </a:ext>
                </a:extLst>
              </p:cNvPr>
              <p:cNvSpPr>
                <a:spLocks noRot="1" noChangeAspect="1" noMove="1" noResize="1" noEditPoints="1" noAdjustHandles="1" noChangeArrowheads="1" noChangeShapeType="1" noTextEdit="1"/>
              </p:cNvSpPr>
              <p:nvPr/>
            </p:nvSpPr>
            <p:spPr>
              <a:xfrm>
                <a:off x="1938130" y="2002258"/>
                <a:ext cx="3896139" cy="856280"/>
              </a:xfrm>
              <a:prstGeom prst="roundRect">
                <a:avLst/>
              </a:prstGeom>
              <a:blipFill>
                <a:blip r:embed="rId4"/>
                <a:stretch>
                  <a:fillRect/>
                </a:stretch>
              </a:blipFill>
            </p:spPr>
            <p:txBody>
              <a:bodyPr/>
              <a:lstStyle/>
              <a:p>
                <a:r>
                  <a:rPr lang="en-US">
                    <a:noFill/>
                  </a:rPr>
                  <a:t> </a:t>
                </a:r>
              </a:p>
            </p:txBody>
          </p:sp>
        </mc:Fallback>
      </mc:AlternateContent>
      <p:pic>
        <p:nvPicPr>
          <p:cNvPr id="3" name="Picture 2" descr="A picture containing histogram&#10;&#10;Description automatically generated">
            <a:extLst>
              <a:ext uri="{FF2B5EF4-FFF2-40B4-BE49-F238E27FC236}">
                <a16:creationId xmlns:a16="http://schemas.microsoft.com/office/drawing/2014/main" id="{55ECB04D-4483-43BB-89B9-C1C90F3EC32B}"/>
              </a:ext>
            </a:extLst>
          </p:cNvPr>
          <p:cNvPicPr>
            <a:picLocks noChangeAspect="1"/>
          </p:cNvPicPr>
          <p:nvPr/>
        </p:nvPicPr>
        <p:blipFill rotWithShape="1">
          <a:blip r:embed="rId5"/>
          <a:srcRect l="61" t="50001" r="-169" b="879"/>
          <a:stretch/>
        </p:blipFill>
        <p:spPr>
          <a:xfrm>
            <a:off x="581192" y="3608089"/>
            <a:ext cx="5103991" cy="1718521"/>
          </a:xfrm>
          <a:prstGeom prst="rect">
            <a:avLst/>
          </a:prstGeom>
        </p:spPr>
      </p:pic>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28031A26-509B-439B-A3CE-2F990315C906}"/>
                  </a:ext>
                </a:extLst>
              </p:cNvPr>
              <p:cNvSpPr/>
              <p:nvPr/>
            </p:nvSpPr>
            <p:spPr>
              <a:xfrm>
                <a:off x="7605951" y="2002258"/>
                <a:ext cx="3896139" cy="8562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u="sng" dirty="0"/>
                  <a:t>Posterior Samples</a:t>
                </a:r>
                <a:r>
                  <a:rPr lang="en-US" sz="1600" dirty="0"/>
                  <a:t>:</a:t>
                </a:r>
              </a:p>
              <a:p>
                <a:pPr algn="ct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i="1">
                              <a:latin typeface="Cambria Math" panose="02040503050406030204" pitchFamily="18" charset="0"/>
                            </a:rPr>
                            <m:t>𝑜𝑏𝑠</m:t>
                          </m:r>
                        </m:sub>
                        <m:sup>
                          <m:r>
                            <a:rPr lang="en-US" sz="1600" b="0" i="1" smtClean="0">
                              <a:latin typeface="Cambria Math" panose="02040503050406030204" pitchFamily="18" charset="0"/>
                            </a:rPr>
                            <m:t>1</m:t>
                          </m:r>
                        </m:sup>
                      </m:sSubSup>
                      <m:r>
                        <a:rPr lang="en-US" sz="1600" b="0" i="0" smtClean="0">
                          <a:latin typeface="Cambria Math" panose="02040503050406030204" pitchFamily="18" charset="0"/>
                        </a:rPr>
                        <m:t> ,…,</m:t>
                      </m:r>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𝑜𝑏𝑠</m:t>
                          </m:r>
                        </m:sub>
                        <m:sup>
                          <m:r>
                            <a:rPr lang="en-US" sz="1600" b="0" i="1" smtClean="0">
                              <a:latin typeface="Cambria Math" panose="02040503050406030204" pitchFamily="18" charset="0"/>
                            </a:rPr>
                            <m:t>𝑀</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b="0" i="1" smtClean="0">
                              <a:latin typeface="Cambria Math" panose="02040503050406030204" pitchFamily="18" charset="0"/>
                            </a:rPr>
                            <m:t>𝑢𝑝</m:t>
                          </m:r>
                        </m:sub>
                        <m:sup>
                          <m:r>
                            <a:rPr lang="en-US" sz="1600" i="1">
                              <a:latin typeface="Cambria Math" panose="02040503050406030204" pitchFamily="18" charset="0"/>
                            </a:rPr>
                            <m:t>1</m:t>
                          </m:r>
                        </m:sup>
                      </m:sSubSup>
                      <m:r>
                        <a:rPr lang="en-US" sz="1600" b="0" i="0" smtClean="0">
                          <a:latin typeface="Cambria Math" panose="02040503050406030204" pitchFamily="18" charset="0"/>
                        </a:rPr>
                        <m:t> </m:t>
                      </m:r>
                      <m:r>
                        <a:rPr lang="en-US" sz="1600">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b="0" i="1" smtClean="0">
                              <a:latin typeface="Cambria Math" panose="02040503050406030204" pitchFamily="18" charset="0"/>
                            </a:rPr>
                            <m:t>𝑢𝑝</m:t>
                          </m:r>
                        </m:sub>
                        <m:sup>
                          <m:r>
                            <a:rPr lang="en-US" sz="1600" i="1">
                              <a:latin typeface="Cambria Math" panose="02040503050406030204" pitchFamily="18" charset="0"/>
                            </a:rPr>
                            <m:t>𝑀</m:t>
                          </m:r>
                        </m:sup>
                      </m:sSubSup>
                    </m:oMath>
                  </m:oMathPara>
                </a14:m>
                <a:endParaRPr lang="en-US" sz="1600" dirty="0"/>
              </a:p>
            </p:txBody>
          </p:sp>
        </mc:Choice>
        <mc:Fallback xmlns="">
          <p:sp>
            <p:nvSpPr>
              <p:cNvPr id="27" name="Rectangle: Rounded Corners 26">
                <a:extLst>
                  <a:ext uri="{FF2B5EF4-FFF2-40B4-BE49-F238E27FC236}">
                    <a16:creationId xmlns:a16="http://schemas.microsoft.com/office/drawing/2014/main" id="{28031A26-509B-439B-A3CE-2F990315C906}"/>
                  </a:ext>
                </a:extLst>
              </p:cNvPr>
              <p:cNvSpPr>
                <a:spLocks noRot="1" noChangeAspect="1" noMove="1" noResize="1" noEditPoints="1" noAdjustHandles="1" noChangeArrowheads="1" noChangeShapeType="1" noTextEdit="1"/>
              </p:cNvSpPr>
              <p:nvPr/>
            </p:nvSpPr>
            <p:spPr>
              <a:xfrm>
                <a:off x="7605951" y="2002258"/>
                <a:ext cx="3896139" cy="856280"/>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E55D0D22-0A34-46F8-9373-AAFD3395790A}"/>
                  </a:ext>
                </a:extLst>
              </p:cNvPr>
              <p:cNvSpPr/>
              <p:nvPr/>
            </p:nvSpPr>
            <p:spPr>
              <a:xfrm>
                <a:off x="2242149" y="5908675"/>
                <a:ext cx="7464287" cy="648258"/>
              </a:xfrm>
              <a:prstGeom prst="roundRect">
                <a:avLst/>
              </a:prstGeom>
              <a:effectLst>
                <a:glow rad="63500">
                  <a:schemeClr val="accent3">
                    <a:satMod val="175000"/>
                    <a:alpha val="40000"/>
                  </a:schemeClr>
                </a:glo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Very cheap to compute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𝜋</m:t>
                            </m:r>
                          </m:e>
                        </m:acc>
                      </m:e>
                      <m:sub>
                        <m:r>
                          <a:rPr lang="en-US" i="1">
                            <a:latin typeface="Cambria Math" panose="02040503050406030204" pitchFamily="18" charset="0"/>
                          </a:rPr>
                          <m:t>𝑢𝑝</m:t>
                        </m:r>
                      </m:sub>
                      <m:sup>
                        <m:r>
                          <a:rPr lang="en-US" b="0" i="1" smtClean="0">
                            <a:latin typeface="Cambria Math" panose="02040503050406030204" pitchFamily="18" charset="0"/>
                          </a:rPr>
                          <m:t>𝑗</m:t>
                        </m:r>
                      </m:sup>
                    </m:sSubSup>
                    <m:r>
                      <a:rPr lang="en-US" i="1">
                        <a:latin typeface="Cambria Math" panose="02040503050406030204" pitchFamily="18" charset="0"/>
                      </a:rPr>
                      <m:t> </m:t>
                    </m:r>
                  </m:oMath>
                </a14:m>
                <a:r>
                  <a:rPr lang="en-US" dirty="0"/>
                  <a:t>: just re-weighting the initial by different factor!</a:t>
                </a:r>
              </a:p>
            </p:txBody>
          </p:sp>
        </mc:Choice>
        <mc:Fallback xmlns="">
          <p:sp>
            <p:nvSpPr>
              <p:cNvPr id="28" name="Rectangle: Rounded Corners 27">
                <a:extLst>
                  <a:ext uri="{FF2B5EF4-FFF2-40B4-BE49-F238E27FC236}">
                    <a16:creationId xmlns:a16="http://schemas.microsoft.com/office/drawing/2014/main" id="{E55D0D22-0A34-46F8-9373-AAFD3395790A}"/>
                  </a:ext>
                </a:extLst>
              </p:cNvPr>
              <p:cNvSpPr>
                <a:spLocks noRot="1" noChangeAspect="1" noMove="1" noResize="1" noEditPoints="1" noAdjustHandles="1" noChangeArrowheads="1" noChangeShapeType="1" noTextEdit="1"/>
              </p:cNvSpPr>
              <p:nvPr/>
            </p:nvSpPr>
            <p:spPr>
              <a:xfrm>
                <a:off x="2242149" y="5908675"/>
                <a:ext cx="7464287" cy="648258"/>
              </a:xfrm>
              <a:prstGeom prst="roundRect">
                <a:avLst/>
              </a:prstGeom>
              <a:blipFill>
                <a:blip r:embed="rId7"/>
                <a:stretch>
                  <a:fillRect/>
                </a:stretch>
              </a:blipFill>
              <a:effectLst>
                <a:glow rad="63500">
                  <a:schemeClr val="accent3">
                    <a:satMod val="175000"/>
                    <a:alpha val="40000"/>
                  </a:schemeClr>
                </a:glow>
              </a:effectLst>
            </p:spPr>
            <p:txBody>
              <a:bodyPr/>
              <a:lstStyle/>
              <a:p>
                <a:r>
                  <a:rPr lang="en-US">
                    <a:noFill/>
                  </a:rPr>
                  <a:t> </a:t>
                </a:r>
              </a:p>
            </p:txBody>
          </p:sp>
        </mc:Fallback>
      </mc:AlternateContent>
      <p:pic>
        <p:nvPicPr>
          <p:cNvPr id="29" name="Picture 28" descr="A picture containing diagram&#10;&#10;Description automatically generated">
            <a:extLst>
              <a:ext uri="{FF2B5EF4-FFF2-40B4-BE49-F238E27FC236}">
                <a16:creationId xmlns:a16="http://schemas.microsoft.com/office/drawing/2014/main" id="{6CEA4DDB-B9EB-48A1-BAE4-FD277138A428}"/>
              </a:ext>
            </a:extLst>
          </p:cNvPr>
          <p:cNvPicPr>
            <a:picLocks noChangeAspect="1"/>
          </p:cNvPicPr>
          <p:nvPr/>
        </p:nvPicPr>
        <p:blipFill rotWithShape="1">
          <a:blip r:embed="rId8"/>
          <a:srcRect l="-518" t="-6808" r="-2322" b="-2801"/>
          <a:stretch/>
        </p:blipFill>
        <p:spPr>
          <a:xfrm>
            <a:off x="6363083" y="3365894"/>
            <a:ext cx="5102352" cy="2202910"/>
          </a:xfrm>
          <a:prstGeom prst="rect">
            <a:avLst/>
          </a:prstGeom>
        </p:spPr>
      </p:pic>
    </p:spTree>
    <p:custDataLst>
      <p:tags r:id="rId1"/>
    </p:custDataLst>
    <p:extLst>
      <p:ext uri="{BB962C8B-B14F-4D97-AF65-F5344CB8AC3E}">
        <p14:creationId xmlns:p14="http://schemas.microsoft.com/office/powerpoint/2010/main" val="4139777355"/>
      </p:ext>
    </p:extLst>
  </p:cSld>
  <p:clrMapOvr>
    <a:masterClrMapping/>
  </p:clrMapOvr>
  <mc:AlternateContent xmlns:mc="http://schemas.openxmlformats.org/markup-compatibility/2006" xmlns:p14="http://schemas.microsoft.com/office/powerpoint/2010/main">
    <mc:Choice Requires="p14">
      <p:transition spd="slow" p14:dur="2000" advTm="88907"/>
    </mc:Choice>
    <mc:Fallback xmlns="">
      <p:transition spd="slow" advTm="88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C830-BC23-4E1A-954C-972932AF1838}"/>
              </a:ext>
            </a:extLst>
          </p:cNvPr>
          <p:cNvSpPr>
            <a:spLocks noGrp="1"/>
          </p:cNvSpPr>
          <p:nvPr>
            <p:ph type="title"/>
          </p:nvPr>
        </p:nvSpPr>
        <p:spPr/>
        <p:txBody>
          <a:bodyPr/>
          <a:lstStyle/>
          <a:p>
            <a:r>
              <a:rPr lang="en-US" dirty="0"/>
              <a:t>Benefits of using </a:t>
            </a:r>
            <a:r>
              <a:rPr lang="en-US" dirty="0" err="1"/>
              <a:t>Dpmm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B55511-C29E-42DB-A14E-006837426CC4}"/>
                  </a:ext>
                </a:extLst>
              </p:cNvPr>
              <p:cNvSpPr>
                <a:spLocks noGrp="1"/>
              </p:cNvSpPr>
              <p:nvPr>
                <p:ph idx="1"/>
              </p:nvPr>
            </p:nvSpPr>
            <p:spPr/>
            <p:txBody>
              <a:bodyPr/>
              <a:lstStyle/>
              <a:p>
                <a:r>
                  <a:rPr lang="en-US" dirty="0"/>
                  <a:t>DCI approach fits nicely with the DPMM</a:t>
                </a:r>
              </a:p>
              <a:p>
                <a:pPr lvl="1"/>
                <a:r>
                  <a:rPr lang="en-US" dirty="0"/>
                  <a:t>Obs. is a DPMM </a:t>
                </a:r>
                <a14:m>
                  <m:oMath xmlns:m="http://schemas.openxmlformats.org/officeDocument/2006/math">
                    <m:r>
                      <a:rPr lang="en-US" b="0" i="1" smtClean="0">
                        <a:latin typeface="Cambria Math" panose="02040503050406030204" pitchFamily="18" charset="0"/>
                      </a:rPr>
                      <m:t>⇒</m:t>
                    </m:r>
                  </m:oMath>
                </a14:m>
                <a:r>
                  <a:rPr lang="en-US" dirty="0"/>
                  <a:t> Update represented as a DPMM</a:t>
                </a:r>
              </a:p>
              <a:p>
                <a:pPr lvl="1"/>
                <a:r>
                  <a:rPr lang="en-US" dirty="0"/>
                  <a:t>UQ analysis is straightforward: </a:t>
                </a:r>
                <a:br>
                  <a:rPr lang="en-US" dirty="0"/>
                </a:br>
                <a:r>
                  <a:rPr lang="en-US" dirty="0"/>
                  <a:t>posterior </a:t>
                </a:r>
                <a:r>
                  <a:rPr lang="en-US" i="0" dirty="0">
                    <a:latin typeface="+mj-lt"/>
                  </a:rPr>
                  <a:t>observed distr.</a:t>
                </a:r>
                <a:r>
                  <a:rPr lang="en-US" dirty="0"/>
                  <a:t> </a:t>
                </a:r>
                <a14:m>
                  <m:oMath xmlns:m="http://schemas.openxmlformats.org/officeDocument/2006/math">
                    <m:r>
                      <a:rPr lang="en-US" b="0" i="1" smtClean="0">
                        <a:latin typeface="Cambria Math" panose="02040503050406030204" pitchFamily="18" charset="0"/>
                      </a:rPr>
                      <m:t>⇒</m:t>
                    </m:r>
                  </m:oMath>
                </a14:m>
                <a:r>
                  <a:rPr lang="en-US" dirty="0"/>
                  <a:t> “posterior” update distr.</a:t>
                </a:r>
              </a:p>
              <a:p>
                <a:pPr lvl="1"/>
                <a:r>
                  <a:rPr lang="en-US" dirty="0"/>
                  <a:t>Cost of density estimation is restricted to data space;</a:t>
                </a:r>
                <a:br>
                  <a:rPr lang="en-US" dirty="0"/>
                </a:br>
                <a:r>
                  <a:rPr lang="en-US" dirty="0"/>
                  <a:t>DCI handles inversion, DPMM handles density estimation</a:t>
                </a:r>
              </a:p>
              <a:p>
                <a:pPr lvl="1"/>
                <a:endParaRPr lang="en-US" dirty="0"/>
              </a:p>
              <a:p>
                <a:r>
                  <a:rPr lang="en-US" dirty="0"/>
                  <a:t>Component-wise analysis of update:</a:t>
                </a:r>
              </a:p>
              <a:p>
                <a:pPr lvl="1"/>
                <a:r>
                  <a:rPr lang="en-US" dirty="0"/>
                  <a:t>Decompose parameter space into data clusters</a:t>
                </a:r>
              </a:p>
              <a:p>
                <a:pPr lvl="1"/>
                <a:endParaRPr lang="en-US" dirty="0"/>
              </a:p>
            </p:txBody>
          </p:sp>
        </mc:Choice>
        <mc:Fallback xmlns="">
          <p:sp>
            <p:nvSpPr>
              <p:cNvPr id="3" name="Content Placeholder 2">
                <a:extLst>
                  <a:ext uri="{FF2B5EF4-FFF2-40B4-BE49-F238E27FC236}">
                    <a16:creationId xmlns:a16="http://schemas.microsoft.com/office/drawing/2014/main" id="{37B55511-C29E-42DB-A14E-006837426CC4}"/>
                  </a:ext>
                </a:extLst>
              </p:cNvPr>
              <p:cNvSpPr>
                <a:spLocks noGrp="1" noRot="1" noChangeAspect="1" noMove="1" noResize="1" noEditPoints="1" noAdjustHandles="1" noChangeArrowheads="1" noChangeShapeType="1" noTextEdit="1"/>
              </p:cNvSpPr>
              <p:nvPr>
                <p:ph idx="1"/>
              </p:nvPr>
            </p:nvSpPr>
            <p:spPr>
              <a:blipFill>
                <a:blip r:embed="rId4"/>
                <a:stretch>
                  <a:fillRect l="-22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CA1BA8E-0ECC-4837-8C7C-0A445892A93F}"/>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7A13C40A-583E-4820-964A-AEF741341D4C}"/>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9976CE45-1BDC-40C9-B376-F7242D3ECD8E}"/>
              </a:ext>
            </a:extLst>
          </p:cNvPr>
          <p:cNvSpPr>
            <a:spLocks noGrp="1"/>
          </p:cNvSpPr>
          <p:nvPr>
            <p:ph type="sldNum" sz="quarter" idx="12"/>
          </p:nvPr>
        </p:nvSpPr>
        <p:spPr/>
        <p:txBody>
          <a:bodyPr/>
          <a:lstStyle/>
          <a:p>
            <a:fld id="{D57F1E4F-1CFF-5643-939E-217C01CDF565}" type="slidenum">
              <a:rPr lang="en-US" smtClean="0"/>
              <a:pPr/>
              <a:t>43</a:t>
            </a:fld>
            <a:endParaRPr lang="en-US" dirty="0"/>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E1C4318-6046-429D-83D9-7EAA08C9DD6B}"/>
                  </a:ext>
                </a:extLst>
              </p:cNvPr>
              <p:cNvSpPr/>
              <p:nvPr/>
            </p:nvSpPr>
            <p:spPr>
              <a:xfrm>
                <a:off x="7322143" y="2241831"/>
                <a:ext cx="4283332" cy="1013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𝑢𝑝</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𝜆</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𝑘</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sz="1600" b="0" i="1" smtClean="0">
                                      <a:latin typeface="Cambria Math" panose="02040503050406030204" pitchFamily="18" charset="0"/>
                                    </a:rPr>
                                    <m:t>𝑖𝑛𝑖𝑡</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𝜆</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𝜇</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𝜎</m:t>
                                              </m:r>
                                            </m:e>
                                            <m:sub>
                                              <m:r>
                                                <a:rPr lang="en-US" sz="1600" b="0" i="1" smtClean="0">
                                                  <a:latin typeface="Cambria Math" panose="02040503050406030204" pitchFamily="18" charset="0"/>
                                                </a:rPr>
                                                <m:t>𝑘</m:t>
                                              </m:r>
                                            </m:sub>
                                          </m:sSub>
                                        </m:e>
                                      </m:d>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𝑄</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𝜆</m:t>
                                          </m:r>
                                        </m:e>
                                      </m:d>
                                    </m:e>
                                  </m:d>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sz="1600" b="0" i="1" smtClean="0">
                                          <a:latin typeface="Cambria Math" panose="02040503050406030204" pitchFamily="18" charset="0"/>
                                        </a:rPr>
                                        <m:t>𝑝𝑟𝑒𝑑𝑖𝑐𝑡</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𝑄</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𝜆</m:t>
                                          </m:r>
                                        </m:e>
                                      </m:d>
                                    </m:e>
                                  </m:d>
                                </m:den>
                              </m:f>
                            </m:e>
                          </m:d>
                        </m:e>
                      </m:nary>
                    </m:oMath>
                  </m:oMathPara>
                </a14:m>
                <a:endParaRPr lang="en-US" sz="1600" dirty="0"/>
              </a:p>
            </p:txBody>
          </p:sp>
        </mc:Choice>
        <mc:Fallback xmlns="">
          <p:sp>
            <p:nvSpPr>
              <p:cNvPr id="10" name="Rectangle: Rounded Corners 9">
                <a:extLst>
                  <a:ext uri="{FF2B5EF4-FFF2-40B4-BE49-F238E27FC236}">
                    <a16:creationId xmlns:a16="http://schemas.microsoft.com/office/drawing/2014/main" id="{1E1C4318-6046-429D-83D9-7EAA08C9DD6B}"/>
                  </a:ext>
                </a:extLst>
              </p:cNvPr>
              <p:cNvSpPr>
                <a:spLocks noRot="1" noChangeAspect="1" noMove="1" noResize="1" noEditPoints="1" noAdjustHandles="1" noChangeArrowheads="1" noChangeShapeType="1" noTextEdit="1"/>
              </p:cNvSpPr>
              <p:nvPr/>
            </p:nvSpPr>
            <p:spPr>
              <a:xfrm>
                <a:off x="7322143" y="2241831"/>
                <a:ext cx="4283332" cy="1013800"/>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2AD82BE-DEAB-4605-8BAB-D6E448906D95}"/>
                  </a:ext>
                </a:extLst>
              </p:cNvPr>
              <p:cNvSpPr/>
              <p:nvPr/>
            </p:nvSpPr>
            <p:spPr>
              <a:xfrm>
                <a:off x="7316811" y="3348643"/>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Sup>
                        <m:sSubSupPr>
                          <m:ctrlPr>
                            <a:rPr lang="en-US" b="0" i="1" smtClean="0">
                              <a:solidFill>
                                <a:srgbClr val="FFFF00"/>
                              </a:solidFill>
                              <a:latin typeface="Cambria Math" panose="02040503050406030204" pitchFamily="18" charset="0"/>
                            </a:rPr>
                          </m:ctrlPr>
                        </m:sSubSupPr>
                        <m:e>
                          <m:acc>
                            <m:accPr>
                              <m:chr m:val="̃"/>
                              <m:ctrlPr>
                                <a:rPr lang="en-US" b="0" i="1" smtClean="0">
                                  <a:solidFill>
                                    <a:srgbClr val="FFFF00"/>
                                  </a:solidFill>
                                  <a:latin typeface="Cambria Math" panose="02040503050406030204" pitchFamily="18" charset="0"/>
                                </a:rPr>
                              </m:ctrlPr>
                            </m:accPr>
                            <m:e>
                              <m:r>
                                <a:rPr lang="en-US" b="0" i="1" smtClean="0">
                                  <a:solidFill>
                                    <a:srgbClr val="FFFF00"/>
                                  </a:solidFill>
                                  <a:latin typeface="Cambria Math" panose="02040503050406030204" pitchFamily="18" charset="0"/>
                                </a:rPr>
                                <m:t>𝜋</m:t>
                              </m:r>
                            </m:e>
                          </m:acc>
                        </m:e>
                        <m:sub>
                          <m:r>
                            <a:rPr lang="en-US" b="0" i="1" smtClean="0">
                              <a:solidFill>
                                <a:srgbClr val="FFFF00"/>
                              </a:solidFill>
                              <a:latin typeface="Cambria Math" panose="02040503050406030204" pitchFamily="18" charset="0"/>
                            </a:rPr>
                            <m:t>𝑢𝑝𝑑𝑎𝑡𝑒</m:t>
                          </m:r>
                        </m:sub>
                        <m:sup>
                          <m:r>
                            <a:rPr lang="en-US" b="0" i="1" smtClean="0">
                              <a:solidFill>
                                <a:srgbClr val="FFFF00"/>
                              </a:solidFill>
                              <a:latin typeface="Cambria Math" panose="02040503050406030204" pitchFamily="18" charset="0"/>
                            </a:rPr>
                            <m:t>𝑗</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Sup>
                            <m:sSubSupPr>
                              <m:ctrlPr>
                                <a:rPr lang="en-US" b="0" i="1" smtClean="0">
                                  <a:solidFill>
                                    <a:srgbClr val="FFFF00"/>
                                  </a:solidFill>
                                  <a:latin typeface="Cambria Math" panose="02040503050406030204" pitchFamily="18" charset="0"/>
                                </a:rPr>
                              </m:ctrlPr>
                            </m:sSubSupPr>
                            <m:e>
                              <m:acc>
                                <m:accPr>
                                  <m:chr m:val="̃"/>
                                  <m:ctrlPr>
                                    <a:rPr lang="en-US" b="0" i="1" smtClean="0">
                                      <a:solidFill>
                                        <a:srgbClr val="FFFF00"/>
                                      </a:solidFill>
                                      <a:latin typeface="Cambria Math" panose="02040503050406030204" pitchFamily="18" charset="0"/>
                                    </a:rPr>
                                  </m:ctrlPr>
                                </m:accPr>
                                <m:e>
                                  <m:r>
                                    <a:rPr lang="en-US" b="0" i="1" smtClean="0">
                                      <a:solidFill>
                                        <a:srgbClr val="FFFF00"/>
                                      </a:solidFill>
                                      <a:latin typeface="Cambria Math" panose="02040503050406030204" pitchFamily="18" charset="0"/>
                                    </a:rPr>
                                    <m:t>𝜋</m:t>
                                  </m:r>
                                </m:e>
                              </m:acc>
                            </m:e>
                            <m:sub>
                              <m:r>
                                <a:rPr lang="en-US" b="0" i="1" smtClean="0">
                                  <a:solidFill>
                                    <a:srgbClr val="FFFF00"/>
                                  </a:solidFill>
                                  <a:latin typeface="Cambria Math" panose="02040503050406030204" pitchFamily="18" charset="0"/>
                                </a:rPr>
                                <m:t>𝑜𝑏𝑠</m:t>
                              </m:r>
                            </m:sub>
                            <m:sup>
                              <m:r>
                                <a:rPr lang="en-US" b="0" i="1" smtClean="0">
                                  <a:solidFill>
                                    <a:srgbClr val="FFFF00"/>
                                  </a:solidFill>
                                  <a:latin typeface="Cambria Math" panose="02040503050406030204" pitchFamily="18" charset="0"/>
                                </a:rPr>
                                <m:t>𝑗</m:t>
                              </m:r>
                            </m:sup>
                          </m:sSubSup>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8" name="Rectangle: Rounded Corners 7">
                <a:extLst>
                  <a:ext uri="{FF2B5EF4-FFF2-40B4-BE49-F238E27FC236}">
                    <a16:creationId xmlns:a16="http://schemas.microsoft.com/office/drawing/2014/main" id="{B2AD82BE-DEAB-4605-8BAB-D6E448906D95}"/>
                  </a:ext>
                </a:extLst>
              </p:cNvPr>
              <p:cNvSpPr>
                <a:spLocks noRot="1" noChangeAspect="1" noMove="1" noResize="1" noEditPoints="1" noAdjustHandles="1" noChangeArrowheads="1" noChangeShapeType="1" noTextEdit="1"/>
              </p:cNvSpPr>
              <p:nvPr/>
            </p:nvSpPr>
            <p:spPr>
              <a:xfrm>
                <a:off x="7316811" y="3348643"/>
                <a:ext cx="4288664" cy="1013800"/>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983B89FB-ED28-4F34-8A16-D6F2D84521B2}"/>
                  </a:ext>
                </a:extLst>
              </p:cNvPr>
              <p:cNvSpPr/>
              <p:nvPr/>
            </p:nvSpPr>
            <p:spPr>
              <a:xfrm>
                <a:off x="7316811" y="4455455"/>
                <a:ext cx="4283332" cy="1013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𝜋</m:t>
                              </m:r>
                            </m:e>
                          </m:acc>
                        </m:e>
                        <m:sub>
                          <m:r>
                            <a:rPr lang="en-US" sz="1600" b="0" i="1" smtClean="0">
                              <a:latin typeface="Cambria Math" panose="02040503050406030204" pitchFamily="18" charset="0"/>
                            </a:rPr>
                            <m:t>𝑢𝑝</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𝑘</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𝜋</m:t>
                                  </m:r>
                                </m:e>
                              </m:acc>
                            </m:e>
                            <m:sub>
                              <m:r>
                                <a:rPr lang="en-US" sz="1600" i="1">
                                  <a:latin typeface="Cambria Math" panose="02040503050406030204" pitchFamily="18" charset="0"/>
                                </a:rPr>
                                <m:t>𝑢𝑝</m:t>
                              </m:r>
                            </m:sub>
                            <m:sup>
                              <m:r>
                                <a:rPr lang="en-US" sz="1600" b="0" i="1" smtClean="0">
                                  <a:latin typeface="Cambria Math" panose="02040503050406030204" pitchFamily="18" charset="0"/>
                                </a:rPr>
                                <m:t>𝑘</m:t>
                              </m:r>
                            </m:sup>
                          </m:sSubSup>
                          <m:d>
                            <m:dPr>
                              <m:ctrlPr>
                                <a:rPr lang="en-US" sz="1600" i="1">
                                  <a:latin typeface="Cambria Math" panose="02040503050406030204" pitchFamily="18" charset="0"/>
                                </a:rPr>
                              </m:ctrlPr>
                            </m:dPr>
                            <m:e>
                              <m:r>
                                <a:rPr lang="en-US" sz="1600" b="0" i="1" smtClean="0">
                                  <a:latin typeface="Cambria Math" panose="02040503050406030204" pitchFamily="18" charset="0"/>
                                </a:rPr>
                                <m:t>𝜆</m:t>
                              </m:r>
                            </m:e>
                          </m:d>
                        </m:e>
                      </m:nary>
                    </m:oMath>
                  </m:oMathPara>
                </a14:m>
                <a:endParaRPr lang="en-US" sz="1600" dirty="0"/>
              </a:p>
            </p:txBody>
          </p:sp>
        </mc:Choice>
        <mc:Fallback xmlns="">
          <p:sp>
            <p:nvSpPr>
              <p:cNvPr id="11" name="Rectangle: Rounded Corners 10">
                <a:extLst>
                  <a:ext uri="{FF2B5EF4-FFF2-40B4-BE49-F238E27FC236}">
                    <a16:creationId xmlns:a16="http://schemas.microsoft.com/office/drawing/2014/main" id="{983B89FB-ED28-4F34-8A16-D6F2D84521B2}"/>
                  </a:ext>
                </a:extLst>
              </p:cNvPr>
              <p:cNvSpPr>
                <a:spLocks noRot="1" noChangeAspect="1" noMove="1" noResize="1" noEditPoints="1" noAdjustHandles="1" noChangeArrowheads="1" noChangeShapeType="1" noTextEdit="1"/>
              </p:cNvSpPr>
              <p:nvPr/>
            </p:nvSpPr>
            <p:spPr>
              <a:xfrm>
                <a:off x="7316811" y="4455455"/>
                <a:ext cx="4283332" cy="1013800"/>
              </a:xfrm>
              <a:prstGeom prst="roundRect">
                <a:avLst/>
              </a:prstGeom>
              <a:blipFill>
                <a:blip r:embed="rId7"/>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4E87B33D-5BF4-47E4-9C7B-33306E1DA9EE}"/>
              </a:ext>
            </a:extLst>
          </p:cNvPr>
          <p:cNvGrpSpPr/>
          <p:nvPr/>
        </p:nvGrpSpPr>
        <p:grpSpPr>
          <a:xfrm>
            <a:off x="7316811" y="1556689"/>
            <a:ext cx="4293996" cy="4925915"/>
            <a:chOff x="7316811" y="1556689"/>
            <a:chExt cx="4293996" cy="4925915"/>
          </a:xfrm>
        </p:grpSpPr>
        <p:sp>
          <p:nvSpPr>
            <p:cNvPr id="14" name="Rectangle: Rounded Corners 13">
              <a:extLst>
                <a:ext uri="{FF2B5EF4-FFF2-40B4-BE49-F238E27FC236}">
                  <a16:creationId xmlns:a16="http://schemas.microsoft.com/office/drawing/2014/main" id="{B6EC05BE-5A33-4C02-BA24-38D1EB64B434}"/>
                </a:ext>
              </a:extLst>
            </p:cNvPr>
            <p:cNvSpPr/>
            <p:nvPr/>
          </p:nvSpPr>
          <p:spPr>
            <a:xfrm>
              <a:off x="7316811" y="1556689"/>
              <a:ext cx="4293996" cy="4925915"/>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descr="Graphical user interface, Teams&#10;&#10;Description automatically generated">
              <a:extLst>
                <a:ext uri="{FF2B5EF4-FFF2-40B4-BE49-F238E27FC236}">
                  <a16:creationId xmlns:a16="http://schemas.microsoft.com/office/drawing/2014/main" id="{6E4676A3-A5E9-4E73-83F3-8844C47FADC3}"/>
                </a:ext>
              </a:extLst>
            </p:cNvPr>
            <p:cNvPicPr>
              <a:picLocks noChangeAspect="1"/>
            </p:cNvPicPr>
            <p:nvPr/>
          </p:nvPicPr>
          <p:blipFill rotWithShape="1">
            <a:blip r:embed="rId8"/>
            <a:srcRect l="48777" r="1"/>
            <a:stretch/>
          </p:blipFill>
          <p:spPr>
            <a:xfrm>
              <a:off x="9598611" y="1858766"/>
              <a:ext cx="1811830" cy="4417806"/>
            </a:xfrm>
            <a:prstGeom prst="rect">
              <a:avLst/>
            </a:prstGeom>
          </p:spPr>
        </p:pic>
        <p:grpSp>
          <p:nvGrpSpPr>
            <p:cNvPr id="12" name="Group 11">
              <a:extLst>
                <a:ext uri="{FF2B5EF4-FFF2-40B4-BE49-F238E27FC236}">
                  <a16:creationId xmlns:a16="http://schemas.microsoft.com/office/drawing/2014/main" id="{CB4225F7-6951-4648-B7EA-9C82F32A3E17}"/>
                </a:ext>
              </a:extLst>
            </p:cNvPr>
            <p:cNvGrpSpPr/>
            <p:nvPr/>
          </p:nvGrpSpPr>
          <p:grpSpPr>
            <a:xfrm>
              <a:off x="9256773" y="2512960"/>
              <a:ext cx="310807" cy="3015911"/>
              <a:chOff x="9282472" y="2511906"/>
              <a:chExt cx="310807" cy="3015911"/>
            </a:xfrm>
          </p:grpSpPr>
          <p:sp>
            <p:nvSpPr>
              <p:cNvPr id="9" name="Arrow: Left 8">
                <a:extLst>
                  <a:ext uri="{FF2B5EF4-FFF2-40B4-BE49-F238E27FC236}">
                    <a16:creationId xmlns:a16="http://schemas.microsoft.com/office/drawing/2014/main" id="{F9729A13-4127-4C16-95C2-29A19ADF1C8D}"/>
                  </a:ext>
                </a:extLst>
              </p:cNvPr>
              <p:cNvSpPr/>
              <p:nvPr/>
            </p:nvSpPr>
            <p:spPr>
              <a:xfrm>
                <a:off x="9289896" y="2511906"/>
                <a:ext cx="303383" cy="23129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4F63FC7-498D-42BA-8A63-87F970C64A66}"/>
                  </a:ext>
                </a:extLst>
              </p:cNvPr>
              <p:cNvSpPr/>
              <p:nvPr/>
            </p:nvSpPr>
            <p:spPr>
              <a:xfrm>
                <a:off x="9289895" y="3833563"/>
                <a:ext cx="303383" cy="23129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Arrow: Left 16">
                <a:extLst>
                  <a:ext uri="{FF2B5EF4-FFF2-40B4-BE49-F238E27FC236}">
                    <a16:creationId xmlns:a16="http://schemas.microsoft.com/office/drawing/2014/main" id="{F5004012-3721-40D6-9E66-E0C89D8F86E9}"/>
                  </a:ext>
                </a:extLst>
              </p:cNvPr>
              <p:cNvSpPr/>
              <p:nvPr/>
            </p:nvSpPr>
            <p:spPr>
              <a:xfrm>
                <a:off x="9282472" y="5296523"/>
                <a:ext cx="303383" cy="23129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pic>
        <p:nvPicPr>
          <p:cNvPr id="13" name="Picture 12" descr="Graphical user interface, Teams&#10;&#10;Description automatically generated">
            <a:extLst>
              <a:ext uri="{FF2B5EF4-FFF2-40B4-BE49-F238E27FC236}">
                <a16:creationId xmlns:a16="http://schemas.microsoft.com/office/drawing/2014/main" id="{B65FF99E-752F-44F5-94FF-98E569961B92}"/>
              </a:ext>
            </a:extLst>
          </p:cNvPr>
          <p:cNvPicPr>
            <a:picLocks noChangeAspect="1"/>
          </p:cNvPicPr>
          <p:nvPr/>
        </p:nvPicPr>
        <p:blipFill rotWithShape="1">
          <a:blip r:embed="rId8"/>
          <a:srcRect r="51376"/>
          <a:stretch/>
        </p:blipFill>
        <p:spPr>
          <a:xfrm>
            <a:off x="7498402" y="1858766"/>
            <a:ext cx="1719917" cy="4417806"/>
          </a:xfrm>
          <a:prstGeom prst="rect">
            <a:avLst/>
          </a:prstGeom>
        </p:spPr>
      </p:pic>
    </p:spTree>
    <p:custDataLst>
      <p:tags r:id="rId1"/>
    </p:custDataLst>
    <p:extLst>
      <p:ext uri="{BB962C8B-B14F-4D97-AF65-F5344CB8AC3E}">
        <p14:creationId xmlns:p14="http://schemas.microsoft.com/office/powerpoint/2010/main" val="55330578"/>
      </p:ext>
    </p:extLst>
  </p:cSld>
  <p:clrMapOvr>
    <a:masterClrMapping/>
  </p:clrMapOvr>
  <mc:AlternateContent xmlns:mc="http://schemas.openxmlformats.org/markup-compatibility/2006" xmlns:p14="http://schemas.microsoft.com/office/powerpoint/2010/main">
    <mc:Choice Requires="p14">
      <p:transition spd="slow" p14:dur="2000" advTm="183402"/>
    </mc:Choice>
    <mc:Fallback xmlns="">
      <p:transition spd="slow" advTm="1834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3D07-BB8E-4246-BA3F-218BED3116C2}"/>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Summary</a:t>
            </a:r>
          </a:p>
        </p:txBody>
      </p:sp>
      <p:sp useBgFill="1">
        <p:nvSpPr>
          <p:cNvPr id="13" name="Rectangle 12">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387C1B-CB9A-4739-A950-6F075C02A6C9}"/>
                  </a:ext>
                </a:extLst>
              </p:cNvPr>
              <p:cNvSpPr>
                <a:spLocks noGrp="1"/>
              </p:cNvSpPr>
              <p:nvPr>
                <p:ph idx="1"/>
              </p:nvPr>
            </p:nvSpPr>
            <p:spPr>
              <a:xfrm>
                <a:off x="6335805" y="2760782"/>
                <a:ext cx="5275001" cy="3465398"/>
              </a:xfrm>
            </p:spPr>
            <p:txBody>
              <a:bodyPr>
                <a:normAutofit/>
              </a:bodyPr>
              <a:lstStyle/>
              <a:p>
                <a:r>
                  <a:rPr lang="en-US" b="1" u="sng" dirty="0"/>
                  <a:t>Main Goal:</a:t>
                </a:r>
                <a:r>
                  <a:rPr lang="en-US" b="1" dirty="0"/>
                  <a:t> </a:t>
                </a:r>
              </a:p>
              <a:p>
                <a:pPr lvl="1"/>
                <a:r>
                  <a:rPr lang="en-US" dirty="0"/>
                  <a:t>Analyze consequences of finite data for the update</a:t>
                </a:r>
              </a:p>
              <a:p>
                <a:pPr lvl="1"/>
                <a:endParaRPr lang="en-US" dirty="0"/>
              </a:p>
              <a:p>
                <a:r>
                  <a:rPr lang="en-US" b="1" u="sng" dirty="0"/>
                  <a:t>Key Points:</a:t>
                </a:r>
              </a:p>
              <a:p>
                <a:pPr marL="666900" lvl="1" indent="-342900">
                  <a:buFont typeface="+mj-lt"/>
                  <a:buAutoNum type="arabicPeriod"/>
                </a:pPr>
                <a:r>
                  <a:rPr lang="en-US" dirty="0"/>
                  <a:t>Convergence results generalized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m:t>
                        </m:r>
                      </m:sub>
                    </m:sSub>
                  </m:oMath>
                </a14:m>
                <a:r>
                  <a:rPr lang="en-US" dirty="0"/>
                  <a:t> and conditions provided for convergence with IPM</a:t>
                </a:r>
              </a:p>
              <a:p>
                <a:pPr marL="666900" lvl="1" indent="-342900">
                  <a:buFont typeface="+mj-lt"/>
                  <a:buAutoNum type="arabicPeriod"/>
                </a:pPr>
                <a:r>
                  <a:rPr lang="en-US" dirty="0"/>
                  <a:t>Uncertainty estimates for the update can be obtained using UQ analysis of the observed (with CI)</a:t>
                </a:r>
              </a:p>
              <a:p>
                <a:pPr marL="666900" lvl="1" indent="-342900">
                  <a:buFont typeface="+mj-lt"/>
                  <a:buAutoNum type="arabicPeriod"/>
                </a:pPr>
                <a:r>
                  <a:rPr lang="en-US" dirty="0"/>
                  <a:t>Using DPMM to estimate the observed provides additional tools and features to analyze the update</a:t>
                </a:r>
              </a:p>
            </p:txBody>
          </p:sp>
        </mc:Choice>
        <mc:Fallback xmlns="">
          <p:sp>
            <p:nvSpPr>
              <p:cNvPr id="3" name="Content Placeholder 2">
                <a:extLst>
                  <a:ext uri="{FF2B5EF4-FFF2-40B4-BE49-F238E27FC236}">
                    <a16:creationId xmlns:a16="http://schemas.microsoft.com/office/drawing/2014/main" id="{22387C1B-CB9A-4739-A950-6F075C02A6C9}"/>
                  </a:ext>
                </a:extLst>
              </p:cNvPr>
              <p:cNvSpPr>
                <a:spLocks noGrp="1" noRot="1" noChangeAspect="1" noMove="1" noResize="1" noEditPoints="1" noAdjustHandles="1" noChangeArrowheads="1" noChangeShapeType="1" noTextEdit="1"/>
              </p:cNvSpPr>
              <p:nvPr>
                <p:ph idx="1"/>
              </p:nvPr>
            </p:nvSpPr>
            <p:spPr>
              <a:xfrm>
                <a:off x="6335805" y="2760782"/>
                <a:ext cx="5275001" cy="3465398"/>
              </a:xfrm>
              <a:blipFill>
                <a:blip r:embed="rId3"/>
                <a:stretch>
                  <a:fillRect l="-462" r="-1386" b="-10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06D515A-6D34-4381-8535-BFB58A71C370}"/>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dirty="0"/>
              <a:t>Dissertation Defense</a:t>
            </a:r>
          </a:p>
        </p:txBody>
      </p:sp>
      <p:sp>
        <p:nvSpPr>
          <p:cNvPr id="4" name="Date Placeholder 3">
            <a:extLst>
              <a:ext uri="{FF2B5EF4-FFF2-40B4-BE49-F238E27FC236}">
                <a16:creationId xmlns:a16="http://schemas.microsoft.com/office/drawing/2014/main" id="{6B895E63-E9DA-484D-A589-29DF4451F1D4}"/>
              </a:ext>
            </a:extLst>
          </p:cNvPr>
          <p:cNvSpPr>
            <a:spLocks noGrp="1"/>
          </p:cNvSpPr>
          <p:nvPr>
            <p:ph type="dt" sz="half" idx="10"/>
          </p:nvPr>
        </p:nvSpPr>
        <p:spPr>
          <a:xfrm>
            <a:off x="7605951" y="6400800"/>
            <a:ext cx="2844799" cy="365125"/>
          </a:xfrm>
        </p:spPr>
        <p:txBody>
          <a:bodyPr>
            <a:normAutofit/>
          </a:bodyPr>
          <a:lstStyle/>
          <a:p>
            <a:pPr>
              <a:spcAft>
                <a:spcPts val="600"/>
              </a:spcAft>
            </a:pPr>
            <a:r>
              <a:rPr lang="en-US" dirty="0"/>
              <a:t>7/14/2021</a:t>
            </a:r>
          </a:p>
        </p:txBody>
      </p:sp>
      <p:sp>
        <p:nvSpPr>
          <p:cNvPr id="6" name="Slide Number Placeholder 5">
            <a:extLst>
              <a:ext uri="{FF2B5EF4-FFF2-40B4-BE49-F238E27FC236}">
                <a16:creationId xmlns:a16="http://schemas.microsoft.com/office/drawing/2014/main" id="{7DA43CE2-A262-4E41-8D20-EA8E52D615A9}"/>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44</a:t>
            </a:fld>
            <a:endParaRPr lang="en-US"/>
          </a:p>
        </p:txBody>
      </p:sp>
      <p:grpSp>
        <p:nvGrpSpPr>
          <p:cNvPr id="9" name="Group 8">
            <a:extLst>
              <a:ext uri="{FF2B5EF4-FFF2-40B4-BE49-F238E27FC236}">
                <a16:creationId xmlns:a16="http://schemas.microsoft.com/office/drawing/2014/main" id="{CCC44467-9B55-4575-83B9-FAD50DCFA543}"/>
              </a:ext>
            </a:extLst>
          </p:cNvPr>
          <p:cNvGrpSpPr/>
          <p:nvPr/>
        </p:nvGrpSpPr>
        <p:grpSpPr>
          <a:xfrm>
            <a:off x="7332916" y="1890577"/>
            <a:ext cx="3390867" cy="695583"/>
            <a:chOff x="6814654" y="2180496"/>
            <a:chExt cx="4288664" cy="1013800"/>
          </a:xfrm>
        </p:grpSpPr>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7FD2BD8-F9A0-454B-9EC5-A1C9721C45C7}"/>
                    </a:ext>
                  </a:extLst>
                </p:cNvPr>
                <p:cNvSpPr/>
                <p:nvPr/>
              </p:nvSpPr>
              <p:spPr>
                <a:xfrm>
                  <a:off x="6814654" y="2180496"/>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sz="1400" b="0" i="1" smtClean="0">
                                <a:solidFill>
                                  <a:srgbClr val="FFFF00"/>
                                </a:solidFill>
                                <a:latin typeface="Cambria Math" panose="02040503050406030204" pitchFamily="18" charset="0"/>
                              </a:rPr>
                            </m:ctrlPr>
                          </m:sSubPr>
                          <m:e>
                            <m:acc>
                              <m:accPr>
                                <m:chr m:val="̃"/>
                                <m:ctrlPr>
                                  <a:rPr lang="en-US" sz="1400" b="0" i="1" smtClean="0">
                                    <a:solidFill>
                                      <a:srgbClr val="FFFF00"/>
                                    </a:solidFill>
                                    <a:latin typeface="Cambria Math" panose="02040503050406030204" pitchFamily="18" charset="0"/>
                                  </a:rPr>
                                </m:ctrlPr>
                              </m:accPr>
                              <m:e>
                                <m:r>
                                  <a:rPr lang="en-US" sz="1400" b="0" i="1" smtClean="0">
                                    <a:solidFill>
                                      <a:srgbClr val="FFFF00"/>
                                    </a:solidFill>
                                    <a:latin typeface="Cambria Math" panose="02040503050406030204" pitchFamily="18" charset="0"/>
                                  </a:rPr>
                                  <m:t>𝜋</m:t>
                                </m:r>
                              </m:e>
                            </m:acc>
                          </m:e>
                          <m:sub>
                            <m:r>
                              <a:rPr lang="en-US" sz="1400" b="0" i="1" smtClean="0">
                                <a:solidFill>
                                  <a:srgbClr val="FFFF00"/>
                                </a:solidFill>
                                <a:latin typeface="Cambria Math" panose="02040503050406030204" pitchFamily="18" charset="0"/>
                              </a:rPr>
                              <m:t>𝑢𝑝𝑑𝑎𝑡𝑒</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𝜆</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𝑖𝑛𝑖𝑡</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𝜆</m:t>
                            </m:r>
                          </m:e>
                        </m:d>
                        <m:f>
                          <m:fPr>
                            <m:ctrlPr>
                              <a:rPr lang="en-US" sz="1400" b="0" i="1" smtClean="0">
                                <a:latin typeface="Cambria Math" panose="02040503050406030204" pitchFamily="18" charset="0"/>
                              </a:rPr>
                            </m:ctrlPr>
                          </m:fPr>
                          <m:num>
                            <m:sSub>
                              <m:sSubPr>
                                <m:ctrlPr>
                                  <a:rPr lang="en-US" sz="1400" b="0" i="1" smtClean="0">
                                    <a:solidFill>
                                      <a:srgbClr val="FFFF00"/>
                                    </a:solidFill>
                                    <a:latin typeface="Cambria Math" panose="02040503050406030204" pitchFamily="18" charset="0"/>
                                  </a:rPr>
                                </m:ctrlPr>
                              </m:sSubPr>
                              <m:e>
                                <m:acc>
                                  <m:accPr>
                                    <m:chr m:val="̃"/>
                                    <m:ctrlPr>
                                      <a:rPr lang="en-US" sz="1400" b="0" i="1" smtClean="0">
                                        <a:solidFill>
                                          <a:srgbClr val="FFFF00"/>
                                        </a:solidFill>
                                        <a:latin typeface="Cambria Math" panose="02040503050406030204" pitchFamily="18" charset="0"/>
                                      </a:rPr>
                                    </m:ctrlPr>
                                  </m:accPr>
                                  <m:e>
                                    <m:r>
                                      <a:rPr lang="en-US" sz="1400" b="0" i="1" smtClean="0">
                                        <a:solidFill>
                                          <a:srgbClr val="FFFF00"/>
                                        </a:solidFill>
                                        <a:latin typeface="Cambria Math" panose="02040503050406030204" pitchFamily="18" charset="0"/>
                                      </a:rPr>
                                      <m:t>𝜋</m:t>
                                    </m:r>
                                  </m:e>
                                </m:acc>
                              </m:e>
                              <m:sub>
                                <m:r>
                                  <a:rPr lang="en-US" sz="1400" b="0" i="1" smtClean="0">
                                    <a:solidFill>
                                      <a:srgbClr val="FFFF00"/>
                                    </a:solidFill>
                                    <a:latin typeface="Cambria Math" panose="02040503050406030204" pitchFamily="18" charset="0"/>
                                  </a:rPr>
                                  <m:t>𝑜𝑏𝑠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𝑄</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𝜆</m:t>
                                </m:r>
                              </m:e>
                            </m:d>
                            <m:r>
                              <a:rPr lang="en-US" sz="1400" b="0" i="1" smtClean="0">
                                <a:latin typeface="Cambria Math" panose="02040503050406030204" pitchFamily="18" charset="0"/>
                              </a:rPr>
                              <m:t>)</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𝑝𝑟𝑒𝑑𝑖𝑐𝑡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𝑄</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𝜆</m:t>
                                </m:r>
                              </m:e>
                            </m:d>
                            <m:r>
                              <a:rPr lang="en-US" sz="1400" b="0" i="1" smtClean="0">
                                <a:latin typeface="Cambria Math" panose="02040503050406030204" pitchFamily="18" charset="0"/>
                              </a:rPr>
                              <m:t>)</m:t>
                            </m:r>
                          </m:den>
                        </m:f>
                      </m:oMath>
                    </m:oMathPara>
                  </a14:m>
                  <a:endParaRPr lang="en-US" sz="1400" dirty="0"/>
                </a:p>
              </p:txBody>
            </p:sp>
          </mc:Choice>
          <mc:Fallback xmlns="">
            <p:sp>
              <p:nvSpPr>
                <p:cNvPr id="10" name="Rectangle: Rounded Corners 9">
                  <a:extLst>
                    <a:ext uri="{FF2B5EF4-FFF2-40B4-BE49-F238E27FC236}">
                      <a16:creationId xmlns:a16="http://schemas.microsoft.com/office/drawing/2014/main" id="{57FD2BD8-F9A0-454B-9EC5-A1C9721C45C7}"/>
                    </a:ext>
                  </a:extLst>
                </p:cNvPr>
                <p:cNvSpPr>
                  <a:spLocks noRot="1" noChangeAspect="1" noMove="1" noResize="1" noEditPoints="1" noAdjustHandles="1" noChangeArrowheads="1" noChangeShapeType="1" noTextEdit="1"/>
                </p:cNvSpPr>
                <p:nvPr/>
              </p:nvSpPr>
              <p:spPr>
                <a:xfrm>
                  <a:off x="6814654" y="2180496"/>
                  <a:ext cx="4288664" cy="1013800"/>
                </a:xfrm>
                <a:prstGeom prst="roundRect">
                  <a:avLst/>
                </a:prstGeom>
                <a:blipFill>
                  <a:blip r:embed="rId4"/>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38954A52-B90E-42B7-BF28-33B5284858FE}"/>
                </a:ext>
              </a:extLst>
            </p:cNvPr>
            <p:cNvSpPr/>
            <p:nvPr/>
          </p:nvSpPr>
          <p:spPr>
            <a:xfrm>
              <a:off x="9174375" y="2180496"/>
              <a:ext cx="1625600" cy="622596"/>
            </a:xfrm>
            <a:prstGeom prst="ellipse">
              <a:avLst/>
            </a:prstGeom>
            <a:noFill/>
            <a:ln>
              <a:solidFill>
                <a:srgbClr val="FFC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picture containing diagram&#10;&#10;Description automatically generated">
            <a:extLst>
              <a:ext uri="{FF2B5EF4-FFF2-40B4-BE49-F238E27FC236}">
                <a16:creationId xmlns:a16="http://schemas.microsoft.com/office/drawing/2014/main" id="{7214684A-49E8-49A3-BBE8-925BB1839743}"/>
              </a:ext>
            </a:extLst>
          </p:cNvPr>
          <p:cNvPicPr>
            <a:picLocks noChangeAspect="1"/>
          </p:cNvPicPr>
          <p:nvPr/>
        </p:nvPicPr>
        <p:blipFill rotWithShape="1">
          <a:blip r:embed="rId5"/>
          <a:srcRect l="-518" t="-6808" r="-2322" b="-2801"/>
          <a:stretch/>
        </p:blipFill>
        <p:spPr>
          <a:xfrm>
            <a:off x="785722" y="2238368"/>
            <a:ext cx="4809211" cy="2076348"/>
          </a:xfrm>
          <a:prstGeom prst="rect">
            <a:avLst/>
          </a:prstGeom>
        </p:spPr>
      </p:pic>
      <p:grpSp>
        <p:nvGrpSpPr>
          <p:cNvPr id="15" name="Group 14">
            <a:extLst>
              <a:ext uri="{FF2B5EF4-FFF2-40B4-BE49-F238E27FC236}">
                <a16:creationId xmlns:a16="http://schemas.microsoft.com/office/drawing/2014/main" id="{E1907CDF-71F9-4312-9E64-30219B8271B0}"/>
              </a:ext>
            </a:extLst>
          </p:cNvPr>
          <p:cNvGrpSpPr/>
          <p:nvPr/>
        </p:nvGrpSpPr>
        <p:grpSpPr>
          <a:xfrm>
            <a:off x="1211527" y="4314716"/>
            <a:ext cx="3874650" cy="1782858"/>
            <a:chOff x="5153701" y="1373090"/>
            <a:chExt cx="3874650" cy="1782858"/>
          </a:xfrm>
        </p:grpSpPr>
        <p:sp>
          <p:nvSpPr>
            <p:cNvPr id="16" name="Rectangle: Rounded Corners 15">
              <a:extLst>
                <a:ext uri="{FF2B5EF4-FFF2-40B4-BE49-F238E27FC236}">
                  <a16:creationId xmlns:a16="http://schemas.microsoft.com/office/drawing/2014/main" id="{340977CE-E87F-47B1-84F2-EEC6F1B0F899}"/>
                </a:ext>
              </a:extLst>
            </p:cNvPr>
            <p:cNvSpPr/>
            <p:nvPr/>
          </p:nvSpPr>
          <p:spPr>
            <a:xfrm>
              <a:off x="5153701" y="1373090"/>
              <a:ext cx="3874650" cy="1782858"/>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Picture 16" descr="Graphical user interface, Teams&#10;&#10;Description automatically generated">
              <a:extLst>
                <a:ext uri="{FF2B5EF4-FFF2-40B4-BE49-F238E27FC236}">
                  <a16:creationId xmlns:a16="http://schemas.microsoft.com/office/drawing/2014/main" id="{59BBEF97-A669-40B4-BAAC-B5159D919ECD}"/>
                </a:ext>
              </a:extLst>
            </p:cNvPr>
            <p:cNvPicPr>
              <a:picLocks noChangeAspect="1"/>
            </p:cNvPicPr>
            <p:nvPr/>
          </p:nvPicPr>
          <p:blipFill rotWithShape="1">
            <a:blip r:embed="rId6"/>
            <a:srcRect b="64974"/>
            <a:stretch/>
          </p:blipFill>
          <p:spPr>
            <a:xfrm>
              <a:off x="5320925" y="1497838"/>
              <a:ext cx="3537139" cy="1547376"/>
            </a:xfrm>
            <a:prstGeom prst="rect">
              <a:avLst/>
            </a:prstGeom>
          </p:spPr>
        </p:pic>
      </p:grpSp>
    </p:spTree>
    <p:extLst>
      <p:ext uri="{BB962C8B-B14F-4D97-AF65-F5344CB8AC3E}">
        <p14:creationId xmlns:p14="http://schemas.microsoft.com/office/powerpoint/2010/main" val="2461638945"/>
      </p:ext>
    </p:extLst>
  </p:cSld>
  <p:clrMapOvr>
    <a:masterClrMapping/>
  </p:clrMapOvr>
  <mc:AlternateContent xmlns:mc="http://schemas.openxmlformats.org/markup-compatibility/2006" xmlns:p14="http://schemas.microsoft.com/office/powerpoint/2010/main">
    <mc:Choice Requires="p14">
      <p:transition spd="slow" p14:dur="2000" advTm="53136"/>
    </mc:Choice>
    <mc:Fallback xmlns="">
      <p:transition spd="slow" advTm="5313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4CAB-3DE9-475F-B52B-43155BDA808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9A6A3BC-B204-4C79-A3C9-61C998A5AD23}"/>
              </a:ext>
            </a:extLst>
          </p:cNvPr>
          <p:cNvSpPr>
            <a:spLocks noGrp="1"/>
          </p:cNvSpPr>
          <p:nvPr>
            <p:ph idx="1"/>
          </p:nvPr>
        </p:nvSpPr>
        <p:spPr>
          <a:xfrm>
            <a:off x="581192" y="2180497"/>
            <a:ext cx="11029615" cy="897554"/>
          </a:xfrm>
        </p:spPr>
        <p:txBody>
          <a:bodyPr/>
          <a:lstStyle/>
          <a:p>
            <a:r>
              <a:rPr lang="en-US" b="1" u="sng" dirty="0"/>
              <a:t>Goal: </a:t>
            </a:r>
            <a:r>
              <a:rPr lang="en-US" b="1" dirty="0"/>
              <a:t> </a:t>
            </a:r>
            <a:r>
              <a:rPr lang="en-US" dirty="0"/>
              <a:t>The data-consistent (DCI) approach is a flexible and robust framework for solving inverse problems</a:t>
            </a:r>
          </a:p>
        </p:txBody>
      </p:sp>
      <p:sp>
        <p:nvSpPr>
          <p:cNvPr id="4" name="Date Placeholder 3">
            <a:extLst>
              <a:ext uri="{FF2B5EF4-FFF2-40B4-BE49-F238E27FC236}">
                <a16:creationId xmlns:a16="http://schemas.microsoft.com/office/drawing/2014/main" id="{975C6774-DFE2-4824-ADB3-785263959C88}"/>
              </a:ext>
            </a:extLst>
          </p:cNvPr>
          <p:cNvSpPr>
            <a:spLocks noGrp="1"/>
          </p:cNvSpPr>
          <p:nvPr>
            <p:ph type="dt" sz="half" idx="10"/>
          </p:nvPr>
        </p:nvSpPr>
        <p:spPr/>
        <p:txBody>
          <a:bodyPr/>
          <a:lstStyle/>
          <a:p>
            <a:r>
              <a:rPr lang="en-US" dirty="0"/>
              <a:t>7/14/2021</a:t>
            </a:r>
          </a:p>
        </p:txBody>
      </p:sp>
      <p:sp>
        <p:nvSpPr>
          <p:cNvPr id="5" name="Footer Placeholder 4">
            <a:extLst>
              <a:ext uri="{FF2B5EF4-FFF2-40B4-BE49-F238E27FC236}">
                <a16:creationId xmlns:a16="http://schemas.microsoft.com/office/drawing/2014/main" id="{83A0CAB3-5CD5-4944-93E1-92FA53322076}"/>
              </a:ext>
            </a:extLst>
          </p:cNvPr>
          <p:cNvSpPr>
            <a:spLocks noGrp="1"/>
          </p:cNvSpPr>
          <p:nvPr>
            <p:ph type="ftr" sz="quarter" idx="11"/>
          </p:nvPr>
        </p:nvSpPr>
        <p:spPr/>
        <p:txBody>
          <a:bodyPr/>
          <a:lstStyle/>
          <a:p>
            <a:r>
              <a:rPr lang="en-US" dirty="0"/>
              <a:t>Dissertation Defense</a:t>
            </a:r>
          </a:p>
        </p:txBody>
      </p:sp>
      <p:sp>
        <p:nvSpPr>
          <p:cNvPr id="6" name="Slide Number Placeholder 5">
            <a:extLst>
              <a:ext uri="{FF2B5EF4-FFF2-40B4-BE49-F238E27FC236}">
                <a16:creationId xmlns:a16="http://schemas.microsoft.com/office/drawing/2014/main" id="{C8054DF1-D2BE-4700-AC2E-51F08DAC3966}"/>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7" name="Content Placeholder 2">
            <a:extLst>
              <a:ext uri="{FF2B5EF4-FFF2-40B4-BE49-F238E27FC236}">
                <a16:creationId xmlns:a16="http://schemas.microsoft.com/office/drawing/2014/main" id="{D8820AC0-FBF6-4B32-A67B-C5360F96D010}"/>
              </a:ext>
            </a:extLst>
          </p:cNvPr>
          <p:cNvSpPr txBox="1">
            <a:spLocks/>
          </p:cNvSpPr>
          <p:nvPr/>
        </p:nvSpPr>
        <p:spPr>
          <a:xfrm>
            <a:off x="581191" y="3078051"/>
            <a:ext cx="11029615" cy="278074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rabicPeriod"/>
            </a:pPr>
            <a:r>
              <a:rPr lang="en-US" b="1" dirty="0"/>
              <a:t>Comparative Analysis				</a:t>
            </a:r>
            <a:r>
              <a:rPr lang="en-US" i="1" dirty="0">
                <a:solidFill>
                  <a:schemeClr val="accent3"/>
                </a:solidFill>
              </a:rPr>
              <a:t>(DCI handles different ill-posed inverse problems, differs from other methods)</a:t>
            </a:r>
          </a:p>
          <a:p>
            <a:pPr marL="342900" indent="-342900">
              <a:buFont typeface="+mj-lt"/>
              <a:buAutoNum type="arabicPeriod"/>
            </a:pPr>
            <a:endParaRPr lang="en-US" dirty="0"/>
          </a:p>
          <a:p>
            <a:pPr marL="342900" indent="-342900">
              <a:buFont typeface="+mj-lt"/>
              <a:buAutoNum type="arabicPeriod"/>
            </a:pPr>
            <a:r>
              <a:rPr lang="en-US" b="1" dirty="0"/>
              <a:t>Extension to Stochastic Maps		</a:t>
            </a:r>
            <a:r>
              <a:rPr lang="en-US" i="1" dirty="0">
                <a:solidFill>
                  <a:schemeClr val="accent3"/>
                </a:solidFill>
              </a:rPr>
              <a:t>(DCI offers flexible modeling of stochastic uncertainty, guarantees consistency)</a:t>
            </a:r>
            <a:endParaRPr lang="en-US" b="1" dirty="0"/>
          </a:p>
          <a:p>
            <a:pPr marL="342900" indent="-342900">
              <a:buFont typeface="+mj-lt"/>
              <a:buAutoNum type="arabicPeriod"/>
            </a:pPr>
            <a:endParaRPr lang="en-US" dirty="0"/>
          </a:p>
          <a:p>
            <a:pPr marL="342900" indent="-342900">
              <a:buFont typeface="+mj-lt"/>
              <a:buAutoNum type="arabicPeriod"/>
            </a:pPr>
            <a:r>
              <a:rPr lang="en-US" b="1" dirty="0"/>
              <a:t>Consequences of Finite Data		</a:t>
            </a:r>
            <a:r>
              <a:rPr lang="en-US" i="1" dirty="0">
                <a:solidFill>
                  <a:schemeClr val="accent3"/>
                </a:solidFill>
              </a:rPr>
              <a:t>(DCI update converges when obs. converges; uncertainty can be quantified)</a:t>
            </a:r>
            <a:endParaRPr lang="en-US" b="1" dirty="0"/>
          </a:p>
        </p:txBody>
      </p:sp>
      <p:sp>
        <p:nvSpPr>
          <p:cNvPr id="10" name="Oval 9">
            <a:extLst>
              <a:ext uri="{FF2B5EF4-FFF2-40B4-BE49-F238E27FC236}">
                <a16:creationId xmlns:a16="http://schemas.microsoft.com/office/drawing/2014/main" id="{7D095472-FDED-4804-85E9-DBBE2DCB1D35}"/>
              </a:ext>
            </a:extLst>
          </p:cNvPr>
          <p:cNvSpPr/>
          <p:nvPr/>
        </p:nvSpPr>
        <p:spPr>
          <a:xfrm>
            <a:off x="5923721" y="3429000"/>
            <a:ext cx="1574681" cy="467139"/>
          </a:xfrm>
          <a:prstGeom prst="ellipse">
            <a:avLst/>
          </a:prstGeom>
          <a:noFill/>
          <a:ln>
            <a:solidFill>
              <a:srgbClr val="FFC000"/>
            </a:solidFill>
          </a:ln>
          <a:effectLst>
            <a:glow rad="635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BCC086C7-B13C-42DF-B7F2-D1A7EC05E3EA}"/>
              </a:ext>
            </a:extLst>
          </p:cNvPr>
          <p:cNvSpPr/>
          <p:nvPr/>
        </p:nvSpPr>
        <p:spPr>
          <a:xfrm>
            <a:off x="7498402" y="4266959"/>
            <a:ext cx="1913954" cy="467139"/>
          </a:xfrm>
          <a:prstGeom prst="ellipse">
            <a:avLst/>
          </a:prstGeom>
          <a:noFill/>
          <a:ln>
            <a:solidFill>
              <a:srgbClr val="FFC000"/>
            </a:solidFill>
          </a:ln>
          <a:effectLst>
            <a:glow rad="635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0228AD2B-4EDA-4142-AEFC-0AFE4C4B7E8B}"/>
              </a:ext>
            </a:extLst>
          </p:cNvPr>
          <p:cNvSpPr/>
          <p:nvPr/>
        </p:nvSpPr>
        <p:spPr>
          <a:xfrm>
            <a:off x="2561967" y="5055463"/>
            <a:ext cx="1913954" cy="467139"/>
          </a:xfrm>
          <a:prstGeom prst="ellipse">
            <a:avLst/>
          </a:prstGeom>
          <a:noFill/>
          <a:ln>
            <a:solidFill>
              <a:srgbClr val="FFC000"/>
            </a:solidFill>
          </a:ln>
          <a:effectLst>
            <a:glow rad="635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26437670"/>
      </p:ext>
    </p:extLst>
  </p:cSld>
  <p:clrMapOvr>
    <a:masterClrMapping/>
  </p:clrMapOvr>
  <mc:AlternateContent xmlns:mc="http://schemas.openxmlformats.org/markup-compatibility/2006" xmlns:p14="http://schemas.microsoft.com/office/powerpoint/2010/main">
    <mc:Choice Requires="p14">
      <p:transition spd="slow" p14:dur="2000" advTm="55960"/>
    </mc:Choice>
    <mc:Fallback xmlns="">
      <p:transition spd="slow" advTm="55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EFAD-667D-4F06-B117-3D38C7A42E5A}"/>
              </a:ext>
            </a:extLst>
          </p:cNvPr>
          <p:cNvSpPr>
            <a:spLocks noGrp="1"/>
          </p:cNvSpPr>
          <p:nvPr>
            <p:ph type="title"/>
          </p:nvPr>
        </p:nvSpPr>
        <p:spPr/>
        <p:txBody>
          <a:bodyPr/>
          <a:lstStyle/>
          <a:p>
            <a:r>
              <a:rPr lang="en-US" dirty="0"/>
              <a:t>Questions and conversations</a:t>
            </a:r>
          </a:p>
        </p:txBody>
      </p:sp>
      <p:sp>
        <p:nvSpPr>
          <p:cNvPr id="3" name="Content Placeholder 2">
            <a:extLst>
              <a:ext uri="{FF2B5EF4-FFF2-40B4-BE49-F238E27FC236}">
                <a16:creationId xmlns:a16="http://schemas.microsoft.com/office/drawing/2014/main" id="{1AA3DBF2-41B7-473F-85C2-796421638908}"/>
              </a:ext>
            </a:extLst>
          </p:cNvPr>
          <p:cNvSpPr>
            <a:spLocks noGrp="1"/>
          </p:cNvSpPr>
          <p:nvPr>
            <p:ph idx="1"/>
          </p:nvPr>
        </p:nvSpPr>
        <p:spPr/>
        <p:txBody>
          <a:bodyPr/>
          <a:lstStyle/>
          <a:p>
            <a:r>
              <a:rPr lang="en-US" dirty="0"/>
              <a:t>Thank you for your attention!</a:t>
            </a:r>
          </a:p>
        </p:txBody>
      </p:sp>
      <p:sp>
        <p:nvSpPr>
          <p:cNvPr id="4" name="Date Placeholder 3">
            <a:extLst>
              <a:ext uri="{FF2B5EF4-FFF2-40B4-BE49-F238E27FC236}">
                <a16:creationId xmlns:a16="http://schemas.microsoft.com/office/drawing/2014/main" id="{C6C14416-EB80-42C4-9A77-B43B5396ED8C}"/>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0EEFB078-D4DA-4A0C-8C00-68C79D525976}"/>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28E84012-44AE-4EFD-B216-BF22E313A4FA}"/>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89190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F919-9693-44DB-9844-2982E920CA30}"/>
              </a:ext>
            </a:extLst>
          </p:cNvPr>
          <p:cNvSpPr>
            <a:spLocks noGrp="1"/>
          </p:cNvSpPr>
          <p:nvPr>
            <p:ph type="title"/>
          </p:nvPr>
        </p:nvSpPr>
        <p:spPr/>
        <p:txBody>
          <a:bodyPr/>
          <a:lstStyle/>
          <a:p>
            <a:r>
              <a:rPr lang="en-US" dirty="0"/>
              <a:t>What type of uncertainty are we quantifying?</a:t>
            </a:r>
          </a:p>
        </p:txBody>
      </p:sp>
      <p:sp>
        <p:nvSpPr>
          <p:cNvPr id="3" name="Content Placeholder 2">
            <a:extLst>
              <a:ext uri="{FF2B5EF4-FFF2-40B4-BE49-F238E27FC236}">
                <a16:creationId xmlns:a16="http://schemas.microsoft.com/office/drawing/2014/main" id="{FE192DE5-45A5-41C2-848D-AD4239941113}"/>
              </a:ext>
            </a:extLst>
          </p:cNvPr>
          <p:cNvSpPr>
            <a:spLocks noGrp="1"/>
          </p:cNvSpPr>
          <p:nvPr>
            <p:ph idx="1"/>
          </p:nvPr>
        </p:nvSpPr>
        <p:spPr/>
        <p:txBody>
          <a:bodyPr/>
          <a:lstStyle/>
          <a:p>
            <a:r>
              <a:rPr lang="en-US" dirty="0"/>
              <a:t>Is the parameter of interest subject to </a:t>
            </a:r>
            <a:r>
              <a:rPr lang="en-US" b="1" i="1" u="sng" dirty="0"/>
              <a:t>epistemic</a:t>
            </a:r>
            <a:r>
              <a:rPr lang="en-US" dirty="0"/>
              <a:t> uncertainty?</a:t>
            </a:r>
          </a:p>
          <a:p>
            <a:pPr lvl="1"/>
            <a:r>
              <a:rPr lang="en-US" dirty="0"/>
              <a:t>Systematic uncertainty that could be determined in principle but not known in practice</a:t>
            </a:r>
          </a:p>
          <a:p>
            <a:pPr lvl="2"/>
            <a:r>
              <a:rPr lang="en-US" dirty="0"/>
              <a:t>E.g., fire ignition location</a:t>
            </a:r>
          </a:p>
          <a:p>
            <a:endParaRPr lang="en-US" dirty="0"/>
          </a:p>
          <a:p>
            <a:r>
              <a:rPr lang="en-US" dirty="0"/>
              <a:t>Is the parameter of interest subject to </a:t>
            </a:r>
            <a:r>
              <a:rPr lang="en-US" b="1" i="1" u="sng" dirty="0" err="1"/>
              <a:t>aleotoric</a:t>
            </a:r>
            <a:r>
              <a:rPr lang="en-US" dirty="0"/>
              <a:t> uncertainty?</a:t>
            </a:r>
          </a:p>
          <a:p>
            <a:pPr lvl="1"/>
            <a:r>
              <a:rPr lang="en-US" dirty="0"/>
              <a:t>Irreducible uncertainty that occurs each time an experiment or model is run</a:t>
            </a:r>
          </a:p>
          <a:p>
            <a:pPr lvl="2"/>
            <a:r>
              <a:rPr lang="en-US" dirty="0"/>
              <a:t>E.g., pressure field in a turbulent fluid dynamics model</a:t>
            </a:r>
          </a:p>
        </p:txBody>
      </p:sp>
      <p:sp>
        <p:nvSpPr>
          <p:cNvPr id="4" name="Date Placeholder 3">
            <a:extLst>
              <a:ext uri="{FF2B5EF4-FFF2-40B4-BE49-F238E27FC236}">
                <a16:creationId xmlns:a16="http://schemas.microsoft.com/office/drawing/2014/main" id="{C99515FA-D91B-4FDE-A201-EF8999322A66}"/>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AD8EA956-1FF8-404F-8F11-F9FF9073879E}"/>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77F1E98F-720B-43CA-BAF4-215267C80D81}"/>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7" name="Picture 6" descr="Diagram showing UQ">
            <a:extLst>
              <a:ext uri="{FF2B5EF4-FFF2-40B4-BE49-F238E27FC236}">
                <a16:creationId xmlns:a16="http://schemas.microsoft.com/office/drawing/2014/main" id="{E10F7092-9FAE-4C8A-9625-8571D1F92AD6}"/>
              </a:ext>
            </a:extLst>
          </p:cNvPr>
          <p:cNvPicPr>
            <a:picLocks noChangeAspect="1"/>
          </p:cNvPicPr>
          <p:nvPr/>
        </p:nvPicPr>
        <p:blipFill rotWithShape="1">
          <a:blip r:embed="rId3"/>
          <a:srcRect r="58325"/>
          <a:stretch/>
        </p:blipFill>
        <p:spPr>
          <a:xfrm>
            <a:off x="8561559" y="2567699"/>
            <a:ext cx="2861650" cy="3107095"/>
          </a:xfrm>
          <a:prstGeom prst="rect">
            <a:avLst/>
          </a:prstGeom>
        </p:spPr>
      </p:pic>
    </p:spTree>
    <p:extLst>
      <p:ext uri="{BB962C8B-B14F-4D97-AF65-F5344CB8AC3E}">
        <p14:creationId xmlns:p14="http://schemas.microsoft.com/office/powerpoint/2010/main" val="2678020124"/>
      </p:ext>
    </p:extLst>
  </p:cSld>
  <p:clrMapOvr>
    <a:masterClrMapping/>
  </p:clrMapOvr>
  <mc:AlternateContent xmlns:mc="http://schemas.openxmlformats.org/markup-compatibility/2006" xmlns:p14="http://schemas.microsoft.com/office/powerpoint/2010/main">
    <mc:Choice Requires="p14">
      <p:transition spd="slow" p14:dur="2000" advTm="98808"/>
    </mc:Choice>
    <mc:Fallback xmlns="">
      <p:transition spd="slow" advTm="988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194973-0B02-45A6-97AF-287409BA06D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t>Fixed or Wobbly Plate</a:t>
            </a:r>
          </a:p>
        </p:txBody>
      </p:sp>
      <p:sp>
        <p:nvSpPr>
          <p:cNvPr id="27" name="Rectangle 26">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Chart&#10;&#10;Description automatically generated">
            <a:extLst>
              <a:ext uri="{FF2B5EF4-FFF2-40B4-BE49-F238E27FC236}">
                <a16:creationId xmlns:a16="http://schemas.microsoft.com/office/drawing/2014/main" id="{1F468018-7638-44C7-BD27-A6622554710E}"/>
              </a:ext>
            </a:extLst>
          </p:cNvPr>
          <p:cNvPicPr>
            <a:picLocks noGrp="1" noChangeAspect="1"/>
          </p:cNvPicPr>
          <p:nvPr>
            <p:ph sz="half" idx="2"/>
          </p:nvPr>
        </p:nvPicPr>
        <p:blipFill rotWithShape="1">
          <a:blip r:embed="rId3"/>
          <a:srcRect r="-3" b="7439"/>
          <a:stretch/>
        </p:blipFill>
        <p:spPr>
          <a:xfrm>
            <a:off x="657225" y="2361056"/>
            <a:ext cx="4962525" cy="364921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F82EF53-30F4-4442-89CF-EA40FA888D97}"/>
                  </a:ext>
                </a:extLst>
              </p:cNvPr>
              <p:cNvSpPr>
                <a:spLocks noGrp="1"/>
              </p:cNvSpPr>
              <p:nvPr>
                <p:ph sz="half" idx="1"/>
              </p:nvPr>
            </p:nvSpPr>
            <p:spPr>
              <a:xfrm>
                <a:off x="6335805" y="2180496"/>
                <a:ext cx="5275001" cy="4045683"/>
              </a:xfrm>
            </p:spPr>
            <p:txBody>
              <a:bodyPr vert="horz" lIns="91440" tIns="45720" rIns="91440" bIns="45720" rtlCol="0" anchor="ctr">
                <a:normAutofit lnSpcReduction="10000"/>
              </a:bodyPr>
              <a:lstStyle/>
              <a:p>
                <a:r>
                  <a:rPr lang="en-US" dirty="0"/>
                  <a:t>Setup: a plate is balanced on a rod above the origin</a:t>
                </a:r>
              </a:p>
              <a:p>
                <a:pPr lvl="1"/>
                <a:r>
                  <a:rPr lang="en-US" dirty="0"/>
                  <a:t>Two sensors measure height (observed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𝐷</m:t>
                    </m:r>
                  </m:oMath>
                </a14:m>
                <a:r>
                  <a:rPr lang="en-US" dirty="0"/>
                  <a:t>)</a:t>
                </a:r>
              </a:p>
              <a:p>
                <a:pPr lvl="1"/>
                <a:r>
                  <a:rPr lang="en-US" dirty="0"/>
                  <a:t>Parameter of interest: slope of the plate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m:rPr>
                        <m:sty m:val="p"/>
                      </m:rPr>
                      <a:rPr lang="en-US" b="0" i="0" smtClean="0">
                        <a:latin typeface="Cambria Math" panose="02040503050406030204" pitchFamily="18" charset="0"/>
                      </a:rPr>
                      <m:t>Λ</m:t>
                    </m:r>
                  </m:oMath>
                </a14:m>
                <a:r>
                  <a:rPr lang="en-US" dirty="0"/>
                  <a:t>)</a:t>
                </a:r>
              </a:p>
              <a:p>
                <a:endParaRPr lang="en-US" dirty="0"/>
              </a:p>
              <a:p>
                <a:r>
                  <a:rPr lang="en-US" dirty="0"/>
                  <a:t>Fixed-Plate (epistemic version):</a:t>
                </a:r>
              </a:p>
              <a:p>
                <a:pPr lvl="1"/>
                <a:r>
                  <a:rPr lang="en-US" dirty="0"/>
                  <a:t>Assume that the plate is fixed </a:t>
                </a:r>
              </a:p>
              <a:p>
                <a:pPr lvl="1"/>
                <a:r>
                  <a:rPr lang="en-US" dirty="0"/>
                  <a:t>Uncertainty due to external factors</a:t>
                </a:r>
              </a:p>
              <a:p>
                <a:pPr lvl="1"/>
                <a:endParaRPr lang="en-US" dirty="0"/>
              </a:p>
              <a:p>
                <a:r>
                  <a:rPr lang="en-US" dirty="0"/>
                  <a:t>Wobbly-Plate (</a:t>
                </a:r>
                <a:r>
                  <a:rPr lang="en-US" dirty="0" err="1"/>
                  <a:t>aleotoric</a:t>
                </a:r>
                <a:r>
                  <a:rPr lang="en-US" dirty="0"/>
                  <a:t> version):</a:t>
                </a:r>
              </a:p>
              <a:p>
                <a:pPr lvl="1"/>
                <a:r>
                  <a:rPr lang="en-US" dirty="0"/>
                  <a:t>Assume that the plate is wobbling </a:t>
                </a:r>
              </a:p>
              <a:p>
                <a:pPr lvl="1"/>
                <a:r>
                  <a:rPr lang="en-US" dirty="0"/>
                  <a:t>Uncertainty is due to variability in the slope</a:t>
                </a:r>
              </a:p>
            </p:txBody>
          </p:sp>
        </mc:Choice>
        <mc:Fallback xmlns="">
          <p:sp>
            <p:nvSpPr>
              <p:cNvPr id="7" name="Content Placeholder 6">
                <a:extLst>
                  <a:ext uri="{FF2B5EF4-FFF2-40B4-BE49-F238E27FC236}">
                    <a16:creationId xmlns:a16="http://schemas.microsoft.com/office/drawing/2014/main" id="{6F82EF53-30F4-4442-89CF-EA40FA888D97}"/>
                  </a:ext>
                </a:extLst>
              </p:cNvPr>
              <p:cNvSpPr>
                <a:spLocks noGrp="1" noRot="1" noChangeAspect="1" noMove="1" noResize="1" noEditPoints="1" noAdjustHandles="1" noChangeArrowheads="1" noChangeShapeType="1" noTextEdit="1"/>
              </p:cNvSpPr>
              <p:nvPr>
                <p:ph sz="half" idx="1"/>
              </p:nvPr>
            </p:nvSpPr>
            <p:spPr>
              <a:xfrm>
                <a:off x="6335805" y="2180496"/>
                <a:ext cx="5275001" cy="4045683"/>
              </a:xfrm>
              <a:blipFill>
                <a:blip r:embed="rId6"/>
                <a:stretch>
                  <a:fillRect l="-46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CAFE703E-6A2A-4927-B14A-1C34A62EC2DD}"/>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2"/>
                </a:solidFill>
                <a:latin typeface="+mn-lt"/>
                <a:ea typeface="+mn-ea"/>
                <a:cs typeface="+mn-cs"/>
              </a:rPr>
              <a:t>Dissertation Defense</a:t>
            </a:r>
          </a:p>
        </p:txBody>
      </p:sp>
      <p:sp>
        <p:nvSpPr>
          <p:cNvPr id="4" name="Date Placeholder 3">
            <a:extLst>
              <a:ext uri="{FF2B5EF4-FFF2-40B4-BE49-F238E27FC236}">
                <a16:creationId xmlns:a16="http://schemas.microsoft.com/office/drawing/2014/main" id="{1BD493DB-ACC2-456E-9AC4-B8B6EC117447}"/>
              </a:ext>
            </a:extLst>
          </p:cNvPr>
          <p:cNvSpPr>
            <a:spLocks noGrp="1"/>
          </p:cNvSpPr>
          <p:nvPr>
            <p:ph type="dt" sz="half" idx="10"/>
          </p:nvPr>
        </p:nvSpPr>
        <p:spPr>
          <a:xfrm>
            <a:off x="7605951" y="6400800"/>
            <a:ext cx="2844799" cy="365125"/>
          </a:xfrm>
        </p:spPr>
        <p:txBody>
          <a:bodyPr vert="horz" lIns="91440" tIns="45720" rIns="91440" bIns="45720" rtlCol="0" anchor="ct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E8347CB0-B890-4115-A78E-49E7A4D86A64}"/>
              </a:ext>
            </a:extLst>
          </p:cNvPr>
          <p:cNvSpPr>
            <a:spLocks noGrp="1"/>
          </p:cNvSpPr>
          <p:nvPr>
            <p:ph type="sldNum" sz="quarter" idx="12"/>
          </p:nvPr>
        </p:nvSpPr>
        <p:spPr>
          <a:xfrm>
            <a:off x="10558300" y="6400800"/>
            <a:ext cx="1052508"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6</a:t>
            </a:fld>
            <a:endParaRPr lang="en-US"/>
          </a:p>
        </p:txBody>
      </p:sp>
    </p:spTree>
    <p:extLst>
      <p:ext uri="{BB962C8B-B14F-4D97-AF65-F5344CB8AC3E}">
        <p14:creationId xmlns:p14="http://schemas.microsoft.com/office/powerpoint/2010/main" val="4007708523"/>
      </p:ext>
    </p:extLst>
  </p:cSld>
  <p:clrMapOvr>
    <a:masterClrMapping/>
  </p:clrMapOvr>
  <mc:AlternateContent xmlns:mc="http://schemas.openxmlformats.org/markup-compatibility/2006" xmlns:p14="http://schemas.microsoft.com/office/powerpoint/2010/main">
    <mc:Choice Requires="p14">
      <p:transition spd="slow" p14:dur="2000" advTm="126864"/>
    </mc:Choice>
    <mc:Fallback xmlns="">
      <p:transition spd="slow" advTm="12686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8E209E-41B4-4927-BB73-872264E0DE62}"/>
              </a:ext>
            </a:extLst>
          </p:cNvPr>
          <p:cNvSpPr>
            <a:spLocks noGrp="1"/>
          </p:cNvSpPr>
          <p:nvPr>
            <p:ph type="title"/>
          </p:nvPr>
        </p:nvSpPr>
        <p:spPr/>
        <p:txBody>
          <a:bodyPr/>
          <a:lstStyle/>
          <a:p>
            <a:r>
              <a:rPr lang="en-US" dirty="0"/>
              <a:t>Solutions to inverse problem</a:t>
            </a:r>
          </a:p>
        </p:txBody>
      </p:sp>
      <p:sp>
        <p:nvSpPr>
          <p:cNvPr id="9" name="Text Placeholder 8">
            <a:extLst>
              <a:ext uri="{FF2B5EF4-FFF2-40B4-BE49-F238E27FC236}">
                <a16:creationId xmlns:a16="http://schemas.microsoft.com/office/drawing/2014/main" id="{05CA38E4-0341-4BCB-B365-091D552AF8D7}"/>
              </a:ext>
            </a:extLst>
          </p:cNvPr>
          <p:cNvSpPr>
            <a:spLocks noGrp="1"/>
          </p:cNvSpPr>
          <p:nvPr>
            <p:ph type="body" idx="1"/>
          </p:nvPr>
        </p:nvSpPr>
        <p:spPr/>
        <p:txBody>
          <a:bodyPr/>
          <a:lstStyle/>
          <a:p>
            <a:r>
              <a:rPr lang="en-US" dirty="0"/>
              <a:t>Fixed-Plate</a:t>
            </a:r>
          </a:p>
        </p:txBody>
      </p:sp>
      <p:sp>
        <p:nvSpPr>
          <p:cNvPr id="10" name="Content Placeholder 9">
            <a:extLst>
              <a:ext uri="{FF2B5EF4-FFF2-40B4-BE49-F238E27FC236}">
                <a16:creationId xmlns:a16="http://schemas.microsoft.com/office/drawing/2014/main" id="{C1F4441C-C517-4657-B290-0A110C016FDF}"/>
              </a:ext>
            </a:extLst>
          </p:cNvPr>
          <p:cNvSpPr>
            <a:spLocks noGrp="1"/>
          </p:cNvSpPr>
          <p:nvPr>
            <p:ph sz="half" idx="2"/>
          </p:nvPr>
        </p:nvSpPr>
        <p:spPr/>
        <p:txBody>
          <a:bodyPr/>
          <a:lstStyle/>
          <a:p>
            <a:r>
              <a:rPr lang="en-US" dirty="0"/>
              <a:t>Parameter estimation problem</a:t>
            </a:r>
          </a:p>
        </p:txBody>
      </p:sp>
      <p:sp>
        <p:nvSpPr>
          <p:cNvPr id="11" name="Text Placeholder 10">
            <a:extLst>
              <a:ext uri="{FF2B5EF4-FFF2-40B4-BE49-F238E27FC236}">
                <a16:creationId xmlns:a16="http://schemas.microsoft.com/office/drawing/2014/main" id="{CE822F24-17EF-44E1-94A3-85E82345D428}"/>
              </a:ext>
            </a:extLst>
          </p:cNvPr>
          <p:cNvSpPr>
            <a:spLocks noGrp="1"/>
          </p:cNvSpPr>
          <p:nvPr>
            <p:ph type="body" sz="quarter" idx="3"/>
          </p:nvPr>
        </p:nvSpPr>
        <p:spPr/>
        <p:txBody>
          <a:bodyPr/>
          <a:lstStyle/>
          <a:p>
            <a:r>
              <a:rPr lang="en-US" dirty="0"/>
              <a:t>Wobbly-Plate</a:t>
            </a:r>
          </a:p>
        </p:txBody>
      </p:sp>
      <p:sp>
        <p:nvSpPr>
          <p:cNvPr id="12" name="Content Placeholder 11">
            <a:extLst>
              <a:ext uri="{FF2B5EF4-FFF2-40B4-BE49-F238E27FC236}">
                <a16:creationId xmlns:a16="http://schemas.microsoft.com/office/drawing/2014/main" id="{FA006CB6-8E80-4F9A-A1F4-F2B12CEB455F}"/>
              </a:ext>
            </a:extLst>
          </p:cNvPr>
          <p:cNvSpPr>
            <a:spLocks noGrp="1"/>
          </p:cNvSpPr>
          <p:nvPr>
            <p:ph sz="quarter" idx="4"/>
          </p:nvPr>
        </p:nvSpPr>
        <p:spPr/>
        <p:txBody>
          <a:bodyPr/>
          <a:lstStyle/>
          <a:p>
            <a:r>
              <a:rPr lang="en-US" dirty="0"/>
              <a:t>Parameter distribution problem</a:t>
            </a:r>
          </a:p>
        </p:txBody>
      </p:sp>
      <p:sp>
        <p:nvSpPr>
          <p:cNvPr id="5" name="Date Placeholder 4">
            <a:extLst>
              <a:ext uri="{FF2B5EF4-FFF2-40B4-BE49-F238E27FC236}">
                <a16:creationId xmlns:a16="http://schemas.microsoft.com/office/drawing/2014/main" id="{314F697E-CD3E-4AE5-AB5E-794EE2CAAF10}"/>
              </a:ext>
            </a:extLst>
          </p:cNvPr>
          <p:cNvSpPr>
            <a:spLocks noGrp="1"/>
          </p:cNvSpPr>
          <p:nvPr>
            <p:ph type="dt" sz="half" idx="10"/>
          </p:nvPr>
        </p:nvSpPr>
        <p:spPr/>
        <p:txBody>
          <a:bodyPr/>
          <a:lstStyle/>
          <a:p>
            <a:r>
              <a:rPr lang="en-US"/>
              <a:t>7/14/2021</a:t>
            </a:r>
            <a:endParaRPr lang="en-US" dirty="0"/>
          </a:p>
        </p:txBody>
      </p:sp>
      <p:sp>
        <p:nvSpPr>
          <p:cNvPr id="6" name="Footer Placeholder 5">
            <a:extLst>
              <a:ext uri="{FF2B5EF4-FFF2-40B4-BE49-F238E27FC236}">
                <a16:creationId xmlns:a16="http://schemas.microsoft.com/office/drawing/2014/main" id="{E0B7FA75-EEE3-4EEC-875F-9BA85B38C33A}"/>
              </a:ext>
            </a:extLst>
          </p:cNvPr>
          <p:cNvSpPr>
            <a:spLocks noGrp="1"/>
          </p:cNvSpPr>
          <p:nvPr>
            <p:ph type="ftr" sz="quarter" idx="11"/>
          </p:nvPr>
        </p:nvSpPr>
        <p:spPr/>
        <p:txBody>
          <a:bodyPr/>
          <a:lstStyle/>
          <a:p>
            <a:r>
              <a:rPr lang="en-US"/>
              <a:t>Dissertation Defense</a:t>
            </a:r>
            <a:endParaRPr lang="en-US" dirty="0"/>
          </a:p>
        </p:txBody>
      </p:sp>
      <p:sp>
        <p:nvSpPr>
          <p:cNvPr id="7" name="Slide Number Placeholder 6">
            <a:extLst>
              <a:ext uri="{FF2B5EF4-FFF2-40B4-BE49-F238E27FC236}">
                <a16:creationId xmlns:a16="http://schemas.microsoft.com/office/drawing/2014/main" id="{6565E7C1-0564-4D5E-95F1-3A5C40F907BD}"/>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16" name="Picture 15" descr="A picture containing diagram&#10;&#10;Description automatically generated">
            <a:extLst>
              <a:ext uri="{FF2B5EF4-FFF2-40B4-BE49-F238E27FC236}">
                <a16:creationId xmlns:a16="http://schemas.microsoft.com/office/drawing/2014/main" id="{7F3E8DF6-9C0D-4228-8E77-BE10BCDE2BD7}"/>
              </a:ext>
            </a:extLst>
          </p:cNvPr>
          <p:cNvPicPr>
            <a:picLocks noChangeAspect="1"/>
          </p:cNvPicPr>
          <p:nvPr/>
        </p:nvPicPr>
        <p:blipFill rotWithShape="1">
          <a:blip r:embed="rId4"/>
          <a:srcRect b="49458"/>
          <a:stretch/>
        </p:blipFill>
        <p:spPr>
          <a:xfrm>
            <a:off x="473642" y="3441392"/>
            <a:ext cx="5079500" cy="2510419"/>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9F8FBC22-114C-4779-8584-0F3A80064127}"/>
              </a:ext>
            </a:extLst>
          </p:cNvPr>
          <p:cNvPicPr>
            <a:picLocks noChangeAspect="1"/>
          </p:cNvPicPr>
          <p:nvPr/>
        </p:nvPicPr>
        <p:blipFill rotWithShape="1">
          <a:blip r:embed="rId4"/>
          <a:srcRect l="-465" t="49424" r="465" b="34"/>
          <a:stretch/>
        </p:blipFill>
        <p:spPr>
          <a:xfrm>
            <a:off x="6096000" y="3350632"/>
            <a:ext cx="5079500" cy="2510419"/>
          </a:xfrm>
          <a:prstGeom prst="rect">
            <a:avLst/>
          </a:prstGeom>
        </p:spPr>
      </p:pic>
      <p:sp>
        <p:nvSpPr>
          <p:cNvPr id="13" name="Rectangle: Rounded Corners 12">
            <a:extLst>
              <a:ext uri="{FF2B5EF4-FFF2-40B4-BE49-F238E27FC236}">
                <a16:creationId xmlns:a16="http://schemas.microsoft.com/office/drawing/2014/main" id="{36C0C486-44E2-4C2C-A640-DF9666C9D0A0}"/>
              </a:ext>
            </a:extLst>
          </p:cNvPr>
          <p:cNvSpPr/>
          <p:nvPr/>
        </p:nvSpPr>
        <p:spPr>
          <a:xfrm>
            <a:off x="2648784" y="6015758"/>
            <a:ext cx="6651019" cy="539746"/>
          </a:xfrm>
          <a:prstGeom prst="roundRect">
            <a:avLst/>
          </a:prstGeom>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b="1" u="sng" dirty="0"/>
              <a:t>Goal:</a:t>
            </a:r>
            <a:r>
              <a:rPr lang="en-US" dirty="0"/>
              <a:t> Quantify the uncertainty with probability distributions.</a:t>
            </a:r>
          </a:p>
        </p:txBody>
      </p:sp>
    </p:spTree>
    <p:custDataLst>
      <p:tags r:id="rId1"/>
    </p:custDataLst>
    <p:extLst>
      <p:ext uri="{BB962C8B-B14F-4D97-AF65-F5344CB8AC3E}">
        <p14:creationId xmlns:p14="http://schemas.microsoft.com/office/powerpoint/2010/main" val="2224910763"/>
      </p:ext>
    </p:extLst>
  </p:cSld>
  <p:clrMapOvr>
    <a:masterClrMapping/>
  </p:clrMapOvr>
  <mc:AlternateContent xmlns:mc="http://schemas.openxmlformats.org/markup-compatibility/2006" xmlns:p14="http://schemas.microsoft.com/office/powerpoint/2010/main">
    <mc:Choice Requires="p14">
      <p:transition spd="slow" p14:dur="2000" advTm="109611"/>
    </mc:Choice>
    <mc:Fallback xmlns="">
      <p:transition spd="slow" advTm="1096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4CAB-3DE9-475F-B52B-43155BDA808F}"/>
              </a:ext>
            </a:extLst>
          </p:cNvPr>
          <p:cNvSpPr>
            <a:spLocks noGrp="1"/>
          </p:cNvSpPr>
          <p:nvPr>
            <p:ph type="title"/>
          </p:nvPr>
        </p:nvSpPr>
        <p:spPr/>
        <p:txBody>
          <a:bodyPr/>
          <a:lstStyle/>
          <a:p>
            <a:r>
              <a:rPr lang="en-US" dirty="0"/>
              <a:t>Overall Goal &amp; Outline</a:t>
            </a:r>
          </a:p>
        </p:txBody>
      </p:sp>
      <p:sp>
        <p:nvSpPr>
          <p:cNvPr id="3" name="Content Placeholder 2">
            <a:extLst>
              <a:ext uri="{FF2B5EF4-FFF2-40B4-BE49-F238E27FC236}">
                <a16:creationId xmlns:a16="http://schemas.microsoft.com/office/drawing/2014/main" id="{C9A6A3BC-B204-4C79-A3C9-61C998A5AD23}"/>
              </a:ext>
            </a:extLst>
          </p:cNvPr>
          <p:cNvSpPr>
            <a:spLocks noGrp="1"/>
          </p:cNvSpPr>
          <p:nvPr>
            <p:ph idx="1"/>
          </p:nvPr>
        </p:nvSpPr>
        <p:spPr>
          <a:xfrm>
            <a:off x="581192" y="2180497"/>
            <a:ext cx="11029615" cy="897554"/>
          </a:xfrm>
        </p:spPr>
        <p:txBody>
          <a:bodyPr/>
          <a:lstStyle/>
          <a:p>
            <a:r>
              <a:rPr lang="en-US" b="1" u="sng" dirty="0"/>
              <a:t>Goal: </a:t>
            </a:r>
            <a:r>
              <a:rPr lang="en-US" b="1" dirty="0"/>
              <a:t> </a:t>
            </a:r>
            <a:r>
              <a:rPr lang="en-US" dirty="0"/>
              <a:t>The data-consistent (DCI) approach is a flexible and robust framework for solving inverse problems</a:t>
            </a:r>
          </a:p>
        </p:txBody>
      </p:sp>
      <p:sp>
        <p:nvSpPr>
          <p:cNvPr id="4" name="Date Placeholder 3">
            <a:extLst>
              <a:ext uri="{FF2B5EF4-FFF2-40B4-BE49-F238E27FC236}">
                <a16:creationId xmlns:a16="http://schemas.microsoft.com/office/drawing/2014/main" id="{975C6774-DFE2-4824-ADB3-785263959C88}"/>
              </a:ext>
            </a:extLst>
          </p:cNvPr>
          <p:cNvSpPr>
            <a:spLocks noGrp="1"/>
          </p:cNvSpPr>
          <p:nvPr>
            <p:ph type="dt" sz="half" idx="10"/>
          </p:nvPr>
        </p:nvSpPr>
        <p:spPr/>
        <p:txBody>
          <a:bodyPr/>
          <a:lstStyle/>
          <a:p>
            <a:r>
              <a:rPr lang="en-US"/>
              <a:t>7/14/2021</a:t>
            </a:r>
            <a:endParaRPr lang="en-US" dirty="0"/>
          </a:p>
        </p:txBody>
      </p:sp>
      <p:sp>
        <p:nvSpPr>
          <p:cNvPr id="5" name="Footer Placeholder 4">
            <a:extLst>
              <a:ext uri="{FF2B5EF4-FFF2-40B4-BE49-F238E27FC236}">
                <a16:creationId xmlns:a16="http://schemas.microsoft.com/office/drawing/2014/main" id="{83A0CAB3-5CD5-4944-93E1-92FA53322076}"/>
              </a:ext>
            </a:extLst>
          </p:cNvPr>
          <p:cNvSpPr>
            <a:spLocks noGrp="1"/>
          </p:cNvSpPr>
          <p:nvPr>
            <p:ph type="ftr" sz="quarter" idx="11"/>
          </p:nvPr>
        </p:nvSpPr>
        <p:spPr/>
        <p:txBody>
          <a:bodyPr/>
          <a:lstStyle/>
          <a:p>
            <a:r>
              <a:rPr lang="en-US"/>
              <a:t>Dissertation Defense</a:t>
            </a:r>
            <a:endParaRPr lang="en-US" dirty="0"/>
          </a:p>
        </p:txBody>
      </p:sp>
      <p:sp>
        <p:nvSpPr>
          <p:cNvPr id="6" name="Slide Number Placeholder 5">
            <a:extLst>
              <a:ext uri="{FF2B5EF4-FFF2-40B4-BE49-F238E27FC236}">
                <a16:creationId xmlns:a16="http://schemas.microsoft.com/office/drawing/2014/main" id="{C8054DF1-D2BE-4700-AC2E-51F08DAC396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Content Placeholder 2">
            <a:extLst>
              <a:ext uri="{FF2B5EF4-FFF2-40B4-BE49-F238E27FC236}">
                <a16:creationId xmlns:a16="http://schemas.microsoft.com/office/drawing/2014/main" id="{D8820AC0-FBF6-4B32-A67B-C5360F96D010}"/>
              </a:ext>
            </a:extLst>
          </p:cNvPr>
          <p:cNvSpPr txBox="1">
            <a:spLocks/>
          </p:cNvSpPr>
          <p:nvPr/>
        </p:nvSpPr>
        <p:spPr>
          <a:xfrm>
            <a:off x="581191" y="3078051"/>
            <a:ext cx="11029615" cy="278074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rabicPeriod"/>
            </a:pPr>
            <a:r>
              <a:rPr lang="en-US" b="1" dirty="0"/>
              <a:t>Comparative Analysis</a:t>
            </a:r>
          </a:p>
          <a:p>
            <a:pPr marL="342900" indent="-342900">
              <a:buFont typeface="+mj-lt"/>
              <a:buAutoNum type="arabicPeriod"/>
            </a:pPr>
            <a:endParaRPr lang="en-US" dirty="0"/>
          </a:p>
          <a:p>
            <a:pPr marL="342900" indent="-342900">
              <a:buFont typeface="+mj-lt"/>
              <a:buAutoNum type="arabicPeriod"/>
            </a:pPr>
            <a:r>
              <a:rPr lang="en-US" b="1" dirty="0"/>
              <a:t>Extension to Stochastic Maps</a:t>
            </a:r>
          </a:p>
          <a:p>
            <a:pPr marL="342900" indent="-342900">
              <a:buFont typeface="+mj-lt"/>
              <a:buAutoNum type="arabicPeriod"/>
            </a:pPr>
            <a:endParaRPr lang="en-US" dirty="0"/>
          </a:p>
          <a:p>
            <a:pPr marL="342900" indent="-342900">
              <a:buFont typeface="+mj-lt"/>
              <a:buAutoNum type="arabicPeriod"/>
            </a:pPr>
            <a:r>
              <a:rPr lang="en-US" b="1" dirty="0"/>
              <a:t>Consequences of Finite Data</a:t>
            </a:r>
          </a:p>
        </p:txBody>
      </p:sp>
      <p:sp>
        <p:nvSpPr>
          <p:cNvPr id="8" name="Rectangle: Rounded Corners 7">
            <a:extLst>
              <a:ext uri="{FF2B5EF4-FFF2-40B4-BE49-F238E27FC236}">
                <a16:creationId xmlns:a16="http://schemas.microsoft.com/office/drawing/2014/main" id="{E761E8D3-BB4C-4AFF-A167-95956936EEAC}"/>
              </a:ext>
            </a:extLst>
          </p:cNvPr>
          <p:cNvSpPr/>
          <p:nvPr/>
        </p:nvSpPr>
        <p:spPr>
          <a:xfrm>
            <a:off x="450760" y="3261611"/>
            <a:ext cx="4018210" cy="804543"/>
          </a:xfrm>
          <a:prstGeom prst="roundRect">
            <a:avLst/>
          </a:prstGeom>
          <a:noFill/>
          <a:ln>
            <a:solidFill>
              <a:schemeClr val="accent5">
                <a:lumMod val="7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2338"/>
      </p:ext>
    </p:extLst>
  </p:cSld>
  <p:clrMapOvr>
    <a:masterClrMapping/>
  </p:clrMapOvr>
  <mc:AlternateContent xmlns:mc="http://schemas.openxmlformats.org/markup-compatibility/2006" xmlns:p14="http://schemas.microsoft.com/office/powerpoint/2010/main">
    <mc:Choice Requires="p14">
      <p:transition spd="slow" p14:dur="2000" advTm="17264"/>
    </mc:Choice>
    <mc:Fallback xmlns="">
      <p:transition spd="slow" advTm="1726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0270CC-A570-4644-9FD2-71C7DEF37246}"/>
              </a:ext>
            </a:extLst>
          </p:cNvPr>
          <p:cNvSpPr>
            <a:spLocks noGrp="1"/>
          </p:cNvSpPr>
          <p:nvPr>
            <p:ph type="title"/>
          </p:nvPr>
        </p:nvSpPr>
        <p:spPr>
          <a:xfrm>
            <a:off x="762121" y="960723"/>
            <a:ext cx="4968489" cy="1013800"/>
          </a:xfrm>
        </p:spPr>
        <p:txBody>
          <a:bodyPr>
            <a:normAutofit/>
          </a:bodyPr>
          <a:lstStyle/>
          <a:p>
            <a:r>
              <a:rPr lang="en-US" dirty="0">
                <a:solidFill>
                  <a:srgbClr val="FFFFFF"/>
                </a:solidFill>
              </a:rPr>
              <a:t>Data-consistent Inversion (DCI)</a:t>
            </a:r>
          </a:p>
        </p:txBody>
      </p:sp>
      <p:sp>
        <p:nvSpPr>
          <p:cNvPr id="18" name="Rectangle 17">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03003A-10C8-419D-AA1F-45C277535947}"/>
                  </a:ext>
                </a:extLst>
              </p:cNvPr>
              <p:cNvSpPr>
                <a:spLocks noGrp="1"/>
              </p:cNvSpPr>
              <p:nvPr>
                <p:ph idx="1"/>
              </p:nvPr>
            </p:nvSpPr>
            <p:spPr>
              <a:xfrm>
                <a:off x="783387" y="3026360"/>
                <a:ext cx="4947221" cy="2878085"/>
              </a:xfrm>
            </p:spPr>
            <p:txBody>
              <a:bodyPr>
                <a:normAutofit/>
              </a:bodyPr>
              <a:lstStyle/>
              <a:p>
                <a:r>
                  <a:rPr lang="en-US" dirty="0">
                    <a:solidFill>
                      <a:srgbClr val="FFFFFF"/>
                    </a:solidFill>
                  </a:rPr>
                  <a:t>Designed to solve the </a:t>
                </a:r>
                <a:r>
                  <a:rPr lang="en-US" b="1" i="1" u="sng" dirty="0">
                    <a:solidFill>
                      <a:srgbClr val="FFFFFF"/>
                    </a:solidFill>
                  </a:rPr>
                  <a:t>parameter distribution problem</a:t>
                </a:r>
                <a:r>
                  <a:rPr lang="en-US" dirty="0">
                    <a:solidFill>
                      <a:srgbClr val="FFFFFF"/>
                    </a:solidFill>
                  </a:rPr>
                  <a:t> (</a:t>
                </a:r>
                <a:r>
                  <a:rPr lang="en-US" dirty="0" err="1">
                    <a:solidFill>
                      <a:srgbClr val="FFFFFF"/>
                    </a:solidFill>
                  </a:rPr>
                  <a:t>aleotoric</a:t>
                </a:r>
                <a:r>
                  <a:rPr lang="en-US" dirty="0">
                    <a:solidFill>
                      <a:srgbClr val="FFFFFF"/>
                    </a:solidFill>
                  </a:rPr>
                  <a:t> uncertainty)</a:t>
                </a:r>
              </a:p>
              <a:p>
                <a:endParaRPr lang="en-US" dirty="0">
                  <a:solidFill>
                    <a:srgbClr val="FFFFFF"/>
                  </a:solidFill>
                </a:endParaRPr>
              </a:p>
              <a:p>
                <a:r>
                  <a:rPr lang="en-US" dirty="0">
                    <a:solidFill>
                      <a:srgbClr val="FFFFFF"/>
                    </a:solidFill>
                  </a:rPr>
                  <a:t>The update is always “consistent” with the observed distribution</a:t>
                </a:r>
              </a:p>
              <a:p>
                <a:pPr lvl="1"/>
                <a:r>
                  <a:rPr lang="en-US" i="1" dirty="0">
                    <a:solidFill>
                      <a:srgbClr val="FFFFFF"/>
                    </a:solidFill>
                  </a:rPr>
                  <a:t>Recovers true data-generating solution if problem is well-posed (i.e., model map </a:t>
                </a:r>
                <a14:m>
                  <m:oMath xmlns:m="http://schemas.openxmlformats.org/officeDocument/2006/math">
                    <m:r>
                      <a:rPr lang="en-US" b="0" i="1" smtClean="0">
                        <a:solidFill>
                          <a:srgbClr val="FFFFFF"/>
                        </a:solidFill>
                        <a:latin typeface="Cambria Math" panose="02040503050406030204" pitchFamily="18" charset="0"/>
                      </a:rPr>
                      <m:t>𝑄</m:t>
                    </m:r>
                  </m:oMath>
                </a14:m>
                <a:r>
                  <a:rPr lang="en-US" i="1" dirty="0">
                    <a:solidFill>
                      <a:srgbClr val="FFFFFF"/>
                    </a:solidFill>
                  </a:rPr>
                  <a:t> is invertible); </a:t>
                </a:r>
              </a:p>
              <a:p>
                <a:pPr lvl="1"/>
                <a:r>
                  <a:rPr lang="en-US" i="1" dirty="0">
                    <a:solidFill>
                      <a:srgbClr val="FFFFFF"/>
                    </a:solidFill>
                  </a:rPr>
                  <a:t>“Consistent” with observed even in the ill-posed case</a:t>
                </a:r>
              </a:p>
            </p:txBody>
          </p:sp>
        </mc:Choice>
        <mc:Fallback xmlns="">
          <p:sp>
            <p:nvSpPr>
              <p:cNvPr id="3" name="Content Placeholder 2">
                <a:extLst>
                  <a:ext uri="{FF2B5EF4-FFF2-40B4-BE49-F238E27FC236}">
                    <a16:creationId xmlns:a16="http://schemas.microsoft.com/office/drawing/2014/main" id="{C703003A-10C8-419D-AA1F-45C277535947}"/>
                  </a:ext>
                </a:extLst>
              </p:cNvPr>
              <p:cNvSpPr>
                <a:spLocks noGrp="1" noRot="1" noChangeAspect="1" noMove="1" noResize="1" noEditPoints="1" noAdjustHandles="1" noChangeArrowheads="1" noChangeShapeType="1" noTextEdit="1"/>
              </p:cNvSpPr>
              <p:nvPr>
                <p:ph idx="1"/>
              </p:nvPr>
            </p:nvSpPr>
            <p:spPr>
              <a:xfrm>
                <a:off x="783387" y="3026360"/>
                <a:ext cx="4947221" cy="2878085"/>
              </a:xfrm>
              <a:blipFill>
                <a:blip r:embed="rId4"/>
                <a:stretch>
                  <a:fillRect l="-493"/>
                </a:stretch>
              </a:blipFill>
            </p:spPr>
            <p:txBody>
              <a:bodyPr/>
              <a:lstStyle/>
              <a:p>
                <a:r>
                  <a:rPr lang="en-US">
                    <a:noFill/>
                  </a:rPr>
                  <a:t> </a:t>
                </a:r>
              </a:p>
            </p:txBody>
          </p:sp>
        </mc:Fallback>
      </mc:AlternateContent>
      <p:pic>
        <p:nvPicPr>
          <p:cNvPr id="8" name="Picture 7" descr="A picture containing diagram&#10;&#10;Description automatically generated">
            <a:extLst>
              <a:ext uri="{FF2B5EF4-FFF2-40B4-BE49-F238E27FC236}">
                <a16:creationId xmlns:a16="http://schemas.microsoft.com/office/drawing/2014/main" id="{C455A34B-1EF2-44E8-BABF-36E6FA2AF9E2}"/>
              </a:ext>
            </a:extLst>
          </p:cNvPr>
          <p:cNvPicPr>
            <a:picLocks noChangeAspect="1"/>
          </p:cNvPicPr>
          <p:nvPr/>
        </p:nvPicPr>
        <p:blipFill>
          <a:blip r:embed="rId5"/>
          <a:stretch>
            <a:fillRect/>
          </a:stretch>
        </p:blipFill>
        <p:spPr>
          <a:xfrm>
            <a:off x="6613681" y="960723"/>
            <a:ext cx="4661281" cy="4945656"/>
          </a:xfrm>
          <a:prstGeom prst="rect">
            <a:avLst/>
          </a:prstGeom>
        </p:spPr>
      </p:pic>
      <p:sp>
        <p:nvSpPr>
          <p:cNvPr id="5" name="Footer Placeholder 4">
            <a:extLst>
              <a:ext uri="{FF2B5EF4-FFF2-40B4-BE49-F238E27FC236}">
                <a16:creationId xmlns:a16="http://schemas.microsoft.com/office/drawing/2014/main" id="{FEAD801B-7EB0-4DF2-B342-AA5822E19DC6}"/>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Dissertation Defense</a:t>
            </a:r>
          </a:p>
        </p:txBody>
      </p:sp>
      <p:sp>
        <p:nvSpPr>
          <p:cNvPr id="4" name="Date Placeholder 3">
            <a:extLst>
              <a:ext uri="{FF2B5EF4-FFF2-40B4-BE49-F238E27FC236}">
                <a16:creationId xmlns:a16="http://schemas.microsoft.com/office/drawing/2014/main" id="{94128DF7-A012-48EA-AC69-01E529860660}"/>
              </a:ext>
            </a:extLst>
          </p:cNvPr>
          <p:cNvSpPr>
            <a:spLocks noGrp="1"/>
          </p:cNvSpPr>
          <p:nvPr>
            <p:ph type="dt" sz="half" idx="10"/>
          </p:nvPr>
        </p:nvSpPr>
        <p:spPr>
          <a:xfrm>
            <a:off x="7605951" y="6400800"/>
            <a:ext cx="2844799" cy="365125"/>
          </a:xfrm>
        </p:spPr>
        <p:txBody>
          <a:bodyPr>
            <a:normAutofit/>
          </a:bodyPr>
          <a:lstStyle/>
          <a:p>
            <a:pPr>
              <a:spcAft>
                <a:spcPts val="600"/>
              </a:spcAft>
            </a:pPr>
            <a:r>
              <a:rPr lang="en-US"/>
              <a:t>7/14/2021</a:t>
            </a:r>
          </a:p>
        </p:txBody>
      </p:sp>
      <p:sp>
        <p:nvSpPr>
          <p:cNvPr id="6" name="Slide Number Placeholder 5">
            <a:extLst>
              <a:ext uri="{FF2B5EF4-FFF2-40B4-BE49-F238E27FC236}">
                <a16:creationId xmlns:a16="http://schemas.microsoft.com/office/drawing/2014/main" id="{7E99784B-E67A-42DE-A506-C63C2594C992}"/>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9</a:t>
            </a:fld>
            <a:endParaRPr lang="en-US"/>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CDEE5ED-B7D6-4AD7-B891-C8A5FF7B9560}"/>
                  </a:ext>
                </a:extLst>
              </p:cNvPr>
              <p:cNvSpPr/>
              <p:nvPr/>
            </p:nvSpPr>
            <p:spPr>
              <a:xfrm>
                <a:off x="1102033" y="2082030"/>
                <a:ext cx="4288664" cy="1013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𝑢𝑝𝑑𝑎𝑡𝑒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𝑖𝑛𝑖𝑡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𝑜𝑏𝑠</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𝑝𝑟𝑒𝑑𝑖𝑐𝑡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en>
                      </m:f>
                    </m:oMath>
                  </m:oMathPara>
                </a14:m>
                <a:endParaRPr lang="en-US" dirty="0"/>
              </a:p>
            </p:txBody>
          </p:sp>
        </mc:Choice>
        <mc:Fallback xmlns="">
          <p:sp>
            <p:nvSpPr>
              <p:cNvPr id="9" name="Rectangle: Rounded Corners 8">
                <a:extLst>
                  <a:ext uri="{FF2B5EF4-FFF2-40B4-BE49-F238E27FC236}">
                    <a16:creationId xmlns:a16="http://schemas.microsoft.com/office/drawing/2014/main" id="{8CDEE5ED-B7D6-4AD7-B891-C8A5FF7B9560}"/>
                  </a:ext>
                </a:extLst>
              </p:cNvPr>
              <p:cNvSpPr>
                <a:spLocks noRot="1" noChangeAspect="1" noMove="1" noResize="1" noEditPoints="1" noAdjustHandles="1" noChangeArrowheads="1" noChangeShapeType="1" noTextEdit="1"/>
              </p:cNvSpPr>
              <p:nvPr/>
            </p:nvSpPr>
            <p:spPr>
              <a:xfrm>
                <a:off x="1102033" y="2082030"/>
                <a:ext cx="4288664" cy="1013800"/>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Arrow: Right 9">
                <a:extLst>
                  <a:ext uri="{FF2B5EF4-FFF2-40B4-BE49-F238E27FC236}">
                    <a16:creationId xmlns:a16="http://schemas.microsoft.com/office/drawing/2014/main" id="{A96B73F3-07F0-4290-9754-E64BBCA8D9A3}"/>
                  </a:ext>
                </a:extLst>
              </p:cNvPr>
              <p:cNvSpPr/>
              <p:nvPr/>
            </p:nvSpPr>
            <p:spPr>
              <a:xfrm>
                <a:off x="8525757" y="1639672"/>
                <a:ext cx="837127" cy="669701"/>
              </a:xfrm>
              <a:prstGeom prst="rightArrow">
                <a:avLst>
                  <a:gd name="adj1" fmla="val 50000"/>
                  <a:gd name="adj2" fmla="val 3275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10" name="Arrow: Right 9">
                <a:extLst>
                  <a:ext uri="{FF2B5EF4-FFF2-40B4-BE49-F238E27FC236}">
                    <a16:creationId xmlns:a16="http://schemas.microsoft.com/office/drawing/2014/main" id="{A96B73F3-07F0-4290-9754-E64BBCA8D9A3}"/>
                  </a:ext>
                </a:extLst>
              </p:cNvPr>
              <p:cNvSpPr>
                <a:spLocks noRot="1" noChangeAspect="1" noMove="1" noResize="1" noEditPoints="1" noAdjustHandles="1" noChangeArrowheads="1" noChangeShapeType="1" noTextEdit="1"/>
              </p:cNvSpPr>
              <p:nvPr/>
            </p:nvSpPr>
            <p:spPr>
              <a:xfrm>
                <a:off x="8525757" y="1639672"/>
                <a:ext cx="837127" cy="669701"/>
              </a:xfrm>
              <a:prstGeom prst="rightArrow">
                <a:avLst>
                  <a:gd name="adj1" fmla="val 50000"/>
                  <a:gd name="adj2" fmla="val 32759"/>
                </a:avLst>
              </a:prstGeom>
              <a:blipFill>
                <a:blip r:embed="rId9"/>
                <a:stretch>
                  <a:fillRect/>
                </a:stretch>
              </a:blipFill>
            </p:spPr>
            <p:txBody>
              <a:bodyPr/>
              <a:lstStyle/>
              <a:p>
                <a:r>
                  <a:rPr lang="en-US">
                    <a:noFill/>
                  </a:rPr>
                  <a:t> </a:t>
                </a:r>
              </a:p>
            </p:txBody>
          </p:sp>
        </mc:Fallback>
      </mc:AlternateContent>
      <p:sp>
        <p:nvSpPr>
          <p:cNvPr id="12" name="Arrow: Up-Down 11">
            <a:extLst>
              <a:ext uri="{FF2B5EF4-FFF2-40B4-BE49-F238E27FC236}">
                <a16:creationId xmlns:a16="http://schemas.microsoft.com/office/drawing/2014/main" id="{F2EEDAC1-BBAE-4153-96B2-D0934AD65987}"/>
              </a:ext>
            </a:extLst>
          </p:cNvPr>
          <p:cNvSpPr/>
          <p:nvPr/>
        </p:nvSpPr>
        <p:spPr>
          <a:xfrm>
            <a:off x="9594760" y="3077343"/>
            <a:ext cx="283335" cy="579550"/>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Arrow: Right 22">
                <a:extLst>
                  <a:ext uri="{FF2B5EF4-FFF2-40B4-BE49-F238E27FC236}">
                    <a16:creationId xmlns:a16="http://schemas.microsoft.com/office/drawing/2014/main" id="{B9B95D60-5CF7-4E66-A24F-5916E83CA3D5}"/>
                  </a:ext>
                </a:extLst>
              </p:cNvPr>
              <p:cNvSpPr/>
              <p:nvPr/>
            </p:nvSpPr>
            <p:spPr>
              <a:xfrm>
                <a:off x="8609786" y="4285818"/>
                <a:ext cx="837127" cy="669701"/>
              </a:xfrm>
              <a:prstGeom prst="rightArrow">
                <a:avLst>
                  <a:gd name="adj1" fmla="val 50000"/>
                  <a:gd name="adj2" fmla="val 3275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en-US" dirty="0"/>
              </a:p>
            </p:txBody>
          </p:sp>
        </mc:Choice>
        <mc:Fallback xmlns="">
          <p:sp>
            <p:nvSpPr>
              <p:cNvPr id="23" name="Arrow: Right 22">
                <a:extLst>
                  <a:ext uri="{FF2B5EF4-FFF2-40B4-BE49-F238E27FC236}">
                    <a16:creationId xmlns:a16="http://schemas.microsoft.com/office/drawing/2014/main" id="{B9B95D60-5CF7-4E66-A24F-5916E83CA3D5}"/>
                  </a:ext>
                </a:extLst>
              </p:cNvPr>
              <p:cNvSpPr>
                <a:spLocks noRot="1" noChangeAspect="1" noMove="1" noResize="1" noEditPoints="1" noAdjustHandles="1" noChangeArrowheads="1" noChangeShapeType="1" noTextEdit="1"/>
              </p:cNvSpPr>
              <p:nvPr/>
            </p:nvSpPr>
            <p:spPr>
              <a:xfrm>
                <a:off x="8609786" y="4285818"/>
                <a:ext cx="837127" cy="669701"/>
              </a:xfrm>
              <a:prstGeom prst="rightArrow">
                <a:avLst>
                  <a:gd name="adj1" fmla="val 50000"/>
                  <a:gd name="adj2" fmla="val 32759"/>
                </a:avLst>
              </a:prstGeom>
              <a:blipFill>
                <a:blip r:embed="rId10"/>
                <a:stretch>
                  <a:fillRect/>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61DE980A-0987-42F5-BF86-0A9970BD32B9}"/>
              </a:ext>
            </a:extLst>
          </p:cNvPr>
          <p:cNvSpPr/>
          <p:nvPr/>
        </p:nvSpPr>
        <p:spPr>
          <a:xfrm rot="8252103">
            <a:off x="8360688" y="3466774"/>
            <a:ext cx="837127" cy="669701"/>
          </a:xfrm>
          <a:prstGeom prst="rightArrow">
            <a:avLst>
              <a:gd name="adj1" fmla="val 50000"/>
              <a:gd name="adj2" fmla="val 3275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E0DBAB12-B641-4C48-94FA-BB575B7F0D6C}"/>
              </a:ext>
            </a:extLst>
          </p:cNvPr>
          <p:cNvGrpSpPr/>
          <p:nvPr/>
        </p:nvGrpSpPr>
        <p:grpSpPr>
          <a:xfrm>
            <a:off x="6361204" y="853787"/>
            <a:ext cx="5249604" cy="5241865"/>
            <a:chOff x="2117748" y="799360"/>
            <a:chExt cx="5249604" cy="5241865"/>
          </a:xfrm>
        </p:grpSpPr>
        <p:sp>
          <p:nvSpPr>
            <p:cNvPr id="27" name="Rectangle: Rounded Corners 26">
              <a:extLst>
                <a:ext uri="{FF2B5EF4-FFF2-40B4-BE49-F238E27FC236}">
                  <a16:creationId xmlns:a16="http://schemas.microsoft.com/office/drawing/2014/main" id="{C3D6CA36-2F39-4130-B623-8FBD386E6C26}"/>
                </a:ext>
              </a:extLst>
            </p:cNvPr>
            <p:cNvSpPr/>
            <p:nvPr/>
          </p:nvSpPr>
          <p:spPr>
            <a:xfrm>
              <a:off x="2117748" y="799360"/>
              <a:ext cx="5249604" cy="5241865"/>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6" name="Picture 25" descr="A picture containing company name&#10;&#10;Description automatically generated">
              <a:extLst>
                <a:ext uri="{FF2B5EF4-FFF2-40B4-BE49-F238E27FC236}">
                  <a16:creationId xmlns:a16="http://schemas.microsoft.com/office/drawing/2014/main" id="{AB2814A0-2ACC-42D7-B05B-466D6376BDE7}"/>
                </a:ext>
              </a:extLst>
            </p:cNvPr>
            <p:cNvPicPr>
              <a:picLocks noChangeAspect="1"/>
            </p:cNvPicPr>
            <p:nvPr/>
          </p:nvPicPr>
          <p:blipFill>
            <a:blip r:embed="rId11"/>
            <a:stretch>
              <a:fillRect/>
            </a:stretch>
          </p:blipFill>
          <p:spPr>
            <a:xfrm>
              <a:off x="2149807" y="1001268"/>
              <a:ext cx="5016241" cy="4946904"/>
            </a:xfrm>
            <a:prstGeom prst="rect">
              <a:avLst/>
            </a:prstGeom>
          </p:spPr>
        </p:pic>
      </p:grpSp>
    </p:spTree>
    <p:custDataLst>
      <p:tags r:id="rId1"/>
    </p:custDataLst>
    <p:extLst>
      <p:ext uri="{BB962C8B-B14F-4D97-AF65-F5344CB8AC3E}">
        <p14:creationId xmlns:p14="http://schemas.microsoft.com/office/powerpoint/2010/main" val="342311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3215"/>
    </mc:Choice>
    <mc:Fallback xmlns="">
      <p:transition spd="slow" advTm="1932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3"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1|6.2|7|8.7"/>
</p:tagLst>
</file>

<file path=ppt/tags/tag10.xml><?xml version="1.0" encoding="utf-8"?>
<p:tagLst xmlns:a="http://schemas.openxmlformats.org/drawingml/2006/main" xmlns:r="http://schemas.openxmlformats.org/officeDocument/2006/relationships" xmlns:p="http://schemas.openxmlformats.org/presentationml/2006/main">
  <p:tag name="TIMING" val="|28.3|8.3|47.6|1.6|45.1|1.4"/>
</p:tagLst>
</file>

<file path=ppt/tags/tag11.xml><?xml version="1.0" encoding="utf-8"?>
<p:tagLst xmlns:a="http://schemas.openxmlformats.org/drawingml/2006/main" xmlns:r="http://schemas.openxmlformats.org/officeDocument/2006/relationships" xmlns:p="http://schemas.openxmlformats.org/presentationml/2006/main">
  <p:tag name="TIMING" val="|3.5|28.3"/>
</p:tagLst>
</file>

<file path=ppt/tags/tag12.xml><?xml version="1.0" encoding="utf-8"?>
<p:tagLst xmlns:a="http://schemas.openxmlformats.org/drawingml/2006/main" xmlns:r="http://schemas.openxmlformats.org/officeDocument/2006/relationships" xmlns:p="http://schemas.openxmlformats.org/presentationml/2006/main">
  <p:tag name="TIMING" val="|63.8"/>
</p:tagLst>
</file>

<file path=ppt/tags/tag13.xml><?xml version="1.0" encoding="utf-8"?>
<p:tagLst xmlns:a="http://schemas.openxmlformats.org/drawingml/2006/main" xmlns:r="http://schemas.openxmlformats.org/officeDocument/2006/relationships" xmlns:p="http://schemas.openxmlformats.org/presentationml/2006/main">
  <p:tag name="TIMING" val="|17|44"/>
</p:tagLst>
</file>

<file path=ppt/tags/tag14.xml><?xml version="1.0" encoding="utf-8"?>
<p:tagLst xmlns:a="http://schemas.openxmlformats.org/drawingml/2006/main" xmlns:r="http://schemas.openxmlformats.org/officeDocument/2006/relationships" xmlns:p="http://schemas.openxmlformats.org/presentationml/2006/main">
  <p:tag name="TIMING" val="|32|52.1"/>
</p:tagLst>
</file>

<file path=ppt/tags/tag15.xml><?xml version="1.0" encoding="utf-8"?>
<p:tagLst xmlns:a="http://schemas.openxmlformats.org/drawingml/2006/main" xmlns:r="http://schemas.openxmlformats.org/officeDocument/2006/relationships" xmlns:p="http://schemas.openxmlformats.org/presentationml/2006/main">
  <p:tag name="TIMING" val="|16.8|18.2"/>
</p:tagLst>
</file>

<file path=ppt/tags/tag16.xml><?xml version="1.0" encoding="utf-8"?>
<p:tagLst xmlns:a="http://schemas.openxmlformats.org/drawingml/2006/main" xmlns:r="http://schemas.openxmlformats.org/officeDocument/2006/relationships" xmlns:p="http://schemas.openxmlformats.org/presentationml/2006/main">
  <p:tag name="TIMING" val="|57.5|22|5.6"/>
</p:tagLst>
</file>

<file path=ppt/tags/tag17.xml><?xml version="1.0" encoding="utf-8"?>
<p:tagLst xmlns:a="http://schemas.openxmlformats.org/drawingml/2006/main" xmlns:r="http://schemas.openxmlformats.org/officeDocument/2006/relationships" xmlns:p="http://schemas.openxmlformats.org/presentationml/2006/main">
  <p:tag name="TIMING" val="|25.5|14.3"/>
</p:tagLst>
</file>

<file path=ppt/tags/tag18.xml><?xml version="1.0" encoding="utf-8"?>
<p:tagLst xmlns:a="http://schemas.openxmlformats.org/drawingml/2006/main" xmlns:r="http://schemas.openxmlformats.org/officeDocument/2006/relationships" xmlns:p="http://schemas.openxmlformats.org/presentationml/2006/main">
  <p:tag name="TIMING" val="|21.5|38.8|7.4|29.8|23|8.7"/>
</p:tagLst>
</file>

<file path=ppt/tags/tag19.xml><?xml version="1.0" encoding="utf-8"?>
<p:tagLst xmlns:a="http://schemas.openxmlformats.org/drawingml/2006/main" xmlns:r="http://schemas.openxmlformats.org/officeDocument/2006/relationships" xmlns:p="http://schemas.openxmlformats.org/presentationml/2006/main">
  <p:tag name="TIMING" val="|11.5|52.8|33|5.8"/>
</p:tagLst>
</file>

<file path=ppt/tags/tag2.xml><?xml version="1.0" encoding="utf-8"?>
<p:tagLst xmlns:a="http://schemas.openxmlformats.org/drawingml/2006/main" xmlns:r="http://schemas.openxmlformats.org/officeDocument/2006/relationships" xmlns:p="http://schemas.openxmlformats.org/presentationml/2006/main">
  <p:tag name="TIMING" val="|22.4|10.5|11|62|1.2|0.1|60.2|18.4"/>
</p:tagLst>
</file>

<file path=ppt/tags/tag20.xml><?xml version="1.0" encoding="utf-8"?>
<p:tagLst xmlns:a="http://schemas.openxmlformats.org/drawingml/2006/main" xmlns:r="http://schemas.openxmlformats.org/officeDocument/2006/relationships" xmlns:p="http://schemas.openxmlformats.org/presentationml/2006/main">
  <p:tag name="TIMING" val="|41|59|26.3|4.2"/>
</p:tagLst>
</file>

<file path=ppt/tags/tag21.xml><?xml version="1.0" encoding="utf-8"?>
<p:tagLst xmlns:a="http://schemas.openxmlformats.org/drawingml/2006/main" xmlns:r="http://schemas.openxmlformats.org/officeDocument/2006/relationships" xmlns:p="http://schemas.openxmlformats.org/presentationml/2006/main">
  <p:tag name="TIMING" val="|31.3"/>
</p:tagLst>
</file>

<file path=ppt/tags/tag22.xml><?xml version="1.0" encoding="utf-8"?>
<p:tagLst xmlns:a="http://schemas.openxmlformats.org/drawingml/2006/main" xmlns:r="http://schemas.openxmlformats.org/officeDocument/2006/relationships" xmlns:p="http://schemas.openxmlformats.org/presentationml/2006/main">
  <p:tag name="TIMING" val="|41.9|21.7"/>
</p:tagLst>
</file>

<file path=ppt/tags/tag23.xml><?xml version="1.0" encoding="utf-8"?>
<p:tagLst xmlns:a="http://schemas.openxmlformats.org/drawingml/2006/main" xmlns:r="http://schemas.openxmlformats.org/officeDocument/2006/relationships" xmlns:p="http://schemas.openxmlformats.org/presentationml/2006/main">
  <p:tag name="TIMING" val="|35.8|21|43.2|30.7|15.8"/>
</p:tagLst>
</file>

<file path=ppt/tags/tag24.xml><?xml version="1.0" encoding="utf-8"?>
<p:tagLst xmlns:a="http://schemas.openxmlformats.org/drawingml/2006/main" xmlns:r="http://schemas.openxmlformats.org/officeDocument/2006/relationships" xmlns:p="http://schemas.openxmlformats.org/presentationml/2006/main">
  <p:tag name="TIMING" val="|12.2|12.2|11.5"/>
</p:tagLst>
</file>

<file path=ppt/tags/tag3.xml><?xml version="1.0" encoding="utf-8"?>
<p:tagLst xmlns:a="http://schemas.openxmlformats.org/drawingml/2006/main" xmlns:r="http://schemas.openxmlformats.org/officeDocument/2006/relationships" xmlns:p="http://schemas.openxmlformats.org/presentationml/2006/main">
  <p:tag name="TIMING" val="|73.4"/>
</p:tagLst>
</file>

<file path=ppt/tags/tag4.xml><?xml version="1.0" encoding="utf-8"?>
<p:tagLst xmlns:a="http://schemas.openxmlformats.org/drawingml/2006/main" xmlns:r="http://schemas.openxmlformats.org/officeDocument/2006/relationships" xmlns:p="http://schemas.openxmlformats.org/presentationml/2006/main">
  <p:tag name="TIMING" val="|35.6|58|1.4|17.7|40"/>
</p:tagLst>
</file>

<file path=ppt/tags/tag5.xml><?xml version="1.0" encoding="utf-8"?>
<p:tagLst xmlns:a="http://schemas.openxmlformats.org/drawingml/2006/main" xmlns:r="http://schemas.openxmlformats.org/officeDocument/2006/relationships" xmlns:p="http://schemas.openxmlformats.org/presentationml/2006/main">
  <p:tag name="TIMING" val="|15.4|18.4|25"/>
</p:tagLst>
</file>

<file path=ppt/tags/tag6.xml><?xml version="1.0" encoding="utf-8"?>
<p:tagLst xmlns:a="http://schemas.openxmlformats.org/drawingml/2006/main" xmlns:r="http://schemas.openxmlformats.org/officeDocument/2006/relationships" xmlns:p="http://schemas.openxmlformats.org/presentationml/2006/main">
  <p:tag name="TIMING" val="|6|41.5|56.8|31.3"/>
</p:tagLst>
</file>

<file path=ppt/tags/tag7.xml><?xml version="1.0" encoding="utf-8"?>
<p:tagLst xmlns:a="http://schemas.openxmlformats.org/drawingml/2006/main" xmlns:r="http://schemas.openxmlformats.org/officeDocument/2006/relationships" xmlns:p="http://schemas.openxmlformats.org/presentationml/2006/main">
  <p:tag name="TIMING" val="|12.8|13.1|35|42.7"/>
</p:tagLst>
</file>

<file path=ppt/tags/tag8.xml><?xml version="1.0" encoding="utf-8"?>
<p:tagLst xmlns:a="http://schemas.openxmlformats.org/drawingml/2006/main" xmlns:r="http://schemas.openxmlformats.org/officeDocument/2006/relationships" xmlns:p="http://schemas.openxmlformats.org/presentationml/2006/main">
  <p:tag name="TIMING" val="|50"/>
</p:tagLst>
</file>

<file path=ppt/tags/tag9.xml><?xml version="1.0" encoding="utf-8"?>
<p:tagLst xmlns:a="http://schemas.openxmlformats.org/drawingml/2006/main" xmlns:r="http://schemas.openxmlformats.org/officeDocument/2006/relationships" xmlns:p="http://schemas.openxmlformats.org/presentationml/2006/main">
  <p:tag name="TIMING" val="|30.8"/>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8172</TotalTime>
  <Words>8016</Words>
  <Application>Microsoft Office PowerPoint</Application>
  <PresentationFormat>Widescreen</PresentationFormat>
  <Paragraphs>1007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Cambria Math</vt:lpstr>
      <vt:lpstr>Gill Sans MT</vt:lpstr>
      <vt:lpstr>Wingdings</vt:lpstr>
      <vt:lpstr>Wingdings 2</vt:lpstr>
      <vt:lpstr>Dividend</vt:lpstr>
      <vt:lpstr>Stochastic Uncertainty Analysis for  Data-Consistent Approaches to Inverse Problems</vt:lpstr>
      <vt:lpstr>Overall Goal &amp; Outline</vt:lpstr>
      <vt:lpstr>Uncertainty quantification (UQ)</vt:lpstr>
      <vt:lpstr>Uncertainty quantification</vt:lpstr>
      <vt:lpstr>What type of uncertainty are we quantifying?</vt:lpstr>
      <vt:lpstr>Fixed or Wobbly Plate</vt:lpstr>
      <vt:lpstr>Solutions to inverse problem</vt:lpstr>
      <vt:lpstr>Overall Goal &amp; Outline</vt:lpstr>
      <vt:lpstr>Data-consistent Inversion (DCI)</vt:lpstr>
      <vt:lpstr>Data-consistent INVERSION (DCI)</vt:lpstr>
      <vt:lpstr>Data-consistent Inversion (DCI)</vt:lpstr>
      <vt:lpstr>Data-consistent INVERSION (DCI)</vt:lpstr>
      <vt:lpstr>A Bayesian approach to the distribution problem</vt:lpstr>
      <vt:lpstr>A Bayesian approach to the distribution problem</vt:lpstr>
      <vt:lpstr>A Bayesian approach to the distribution problem</vt:lpstr>
      <vt:lpstr>Comparison: parameter Distribution problem</vt:lpstr>
      <vt:lpstr>Bayesian approach: parameter estimation Problem</vt:lpstr>
      <vt:lpstr>Bayesian approach: parameter estimation Problem</vt:lpstr>
      <vt:lpstr>Data-consistent approach</vt:lpstr>
      <vt:lpstr>Comparison for parameter estimation</vt:lpstr>
      <vt:lpstr>Summary</vt:lpstr>
      <vt:lpstr>Overall Goal &amp; Outline</vt:lpstr>
      <vt:lpstr>Combinations of uncertainty: Stochastic maps</vt:lpstr>
      <vt:lpstr>Extension of dci: stochastic maps</vt:lpstr>
      <vt:lpstr>Summarized Theoretical results</vt:lpstr>
      <vt:lpstr>Sampling from  the marginal</vt:lpstr>
      <vt:lpstr>Wobbly-plate example revisited</vt:lpstr>
      <vt:lpstr>Target distribution: Simulated data</vt:lpstr>
      <vt:lpstr>Data-consistent solution</vt:lpstr>
      <vt:lpstr>Evaluating insufficient predictive models</vt:lpstr>
      <vt:lpstr>Summary</vt:lpstr>
      <vt:lpstr>Overall Goal &amp; Outline</vt:lpstr>
      <vt:lpstr>Consequences of finite data</vt:lpstr>
      <vt:lpstr>Convergence results for DCI</vt:lpstr>
      <vt:lpstr>Impact of results for future research</vt:lpstr>
      <vt:lpstr>uncertainty of update due to finite sampling</vt:lpstr>
      <vt:lpstr>Example:  Density estimation in one-dimension</vt:lpstr>
      <vt:lpstr>Gaussian KDE  vs. Dirichlet process mixture model</vt:lpstr>
      <vt:lpstr>Non-parametric estimates depend on hyperparameters</vt:lpstr>
      <vt:lpstr>UQ for the observed: determining CI</vt:lpstr>
      <vt:lpstr>Consequences for the update</vt:lpstr>
      <vt:lpstr>Uq for the update: obtaining pointwise Ci</vt:lpstr>
      <vt:lpstr>Benefits of using Dpmm</vt:lpstr>
      <vt:lpstr>Summary</vt:lpstr>
      <vt:lpstr>Conclusion</vt:lpstr>
      <vt:lpstr>Questions and conversations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 Tian</dc:creator>
  <cp:lastModifiedBy>Yen, Tian</cp:lastModifiedBy>
  <cp:revision>253</cp:revision>
  <cp:lastPrinted>2021-07-13T18:10:32Z</cp:lastPrinted>
  <dcterms:created xsi:type="dcterms:W3CDTF">2021-06-18T15:47:28Z</dcterms:created>
  <dcterms:modified xsi:type="dcterms:W3CDTF">2021-07-14T17:56:59Z</dcterms:modified>
</cp:coreProperties>
</file>